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8" r:id="rId5"/>
    <p:sldId id="259" r:id="rId6"/>
    <p:sldId id="266" r:id="rId7"/>
    <p:sldId id="270" r:id="rId8"/>
    <p:sldId id="269" r:id="rId9"/>
    <p:sldId id="260" r:id="rId10"/>
    <p:sldId id="261" r:id="rId11"/>
    <p:sldId id="267" r:id="rId12"/>
    <p:sldId id="262" r:id="rId13"/>
    <p:sldId id="263" r:id="rId14"/>
    <p:sldId id="264" r:id="rId15"/>
  </p:sldIdLst>
  <p:sldSz cx="14630400" cy="8229600"/>
  <p:notesSz cx="8229600" cy="146304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Lato Bold" panose="020F0502020204030203" charset="0"/>
      <p:bold r:id="rId2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4A920C6-AE0F-4837-B61C-6C02BDAABCDE}">
          <p14:sldIdLst>
            <p14:sldId id="256"/>
            <p14:sldId id="257"/>
            <p14:sldId id="258"/>
            <p14:sldId id="268"/>
            <p14:sldId id="259"/>
            <p14:sldId id="266"/>
            <p14:sldId id="270"/>
            <p14:sldId id="269"/>
            <p14:sldId id="260"/>
            <p14:sldId id="261"/>
            <p14:sldId id="267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3B8EE1-8B1C-C4B0-50DE-93EE013DFB88}" v="117" dt="2025-08-01T13:48:12.714"/>
    <p1510:client id="{6713C112-8D69-9CA7-F9E6-9DDCB7E44A1C}" v="164" dt="2025-08-01T14:03:30.082"/>
    <p1510:client id="{BA622336-1D4E-4E4C-AD49-D55EF5A308B6}" v="211" dt="2025-08-01T14:56:49.104"/>
    <p1510:client id="{F3BFEBE4-44B9-93F3-F22E-A3B99E93CC3E}" v="125" dt="2025-08-01T13:55:35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5833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A350D-4165-75E2-7791-E1F95F34A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7F57F3-05D9-2CD3-6107-AF6083857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3D3BC3-7D5A-F2E9-D1BA-0467970FB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2D5E1-3BF2-8B8A-00D2-491BCFBBCD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51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B68E4-A82C-342D-4940-FCDA5A789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1B465A-91D3-8780-B1A3-AD9100528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D3FDFF-3712-F6FB-7AA3-A1659FBB4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ACF1B-8C75-5D60-58E4-6936B245EE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7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5DB21-7E6C-0EDA-14DC-1A8953BEC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968DF2-3575-8153-2384-2CF74D7F7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6EAF1F-AFD8-8129-5E68-8EDF57C58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646DC-3F79-E66C-4B05-555E3A1A50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03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5AF5B-1C5B-0F07-E87B-DC4755DB1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DBAB59-1907-BF01-1803-6D45C4C9A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73975D-5485-4F6B-1C61-79233F3A7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EF60A-599F-B46D-E2B2-D39A70492F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1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32AC7-B6A4-0278-3EB5-FC4AE26E9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D2DDC-75EC-0183-24E7-738E8D6CAA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99960-F84C-883E-490C-DC0C21BB0D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33BAA-9802-6371-8457-5EF4C5C3C1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96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Environnement avec obstacle :</a:t>
            </a:r>
            <a:br>
              <a:rPr lang="en-US">
                <a:cs typeface="+mn-lt"/>
              </a:rPr>
            </a:br>
            <a:r>
              <a:rPr lang="en-US"/>
              <a:t>Avec </a:t>
            </a:r>
            <a:r>
              <a:rPr lang="en-US" err="1"/>
              <a:t>sa</a:t>
            </a:r>
            <a:r>
              <a:rPr lang="en-US"/>
              <a:t> mise à jour "</a:t>
            </a:r>
            <a:r>
              <a:rPr lang="en-US" err="1"/>
              <a:t>clippée</a:t>
            </a:r>
            <a:r>
              <a:rPr lang="en-US"/>
              <a:t>", PPO </a:t>
            </a:r>
            <a:r>
              <a:rPr lang="en-US" err="1"/>
              <a:t>empêche</a:t>
            </a:r>
            <a:r>
              <a:rPr lang="en-US"/>
              <a:t> les </a:t>
            </a:r>
            <a:r>
              <a:rPr lang="en-US" err="1"/>
              <a:t>changements</a:t>
            </a:r>
            <a:r>
              <a:rPr lang="en-US"/>
              <a:t> trop </a:t>
            </a:r>
            <a:r>
              <a:rPr lang="en-US" err="1"/>
              <a:t>radicaux</a:t>
            </a:r>
            <a:r>
              <a:rPr lang="en-US"/>
              <a:t>, </a:t>
            </a:r>
            <a:r>
              <a:rPr lang="en-US" err="1"/>
              <a:t>ce</a:t>
            </a:r>
            <a:r>
              <a:rPr lang="en-US"/>
              <a:t> qui </a:t>
            </a:r>
            <a:r>
              <a:rPr lang="en-US" err="1"/>
              <a:t>permet</a:t>
            </a:r>
            <a:r>
              <a:rPr lang="en-US"/>
              <a:t> à </a:t>
            </a:r>
            <a:r>
              <a:rPr lang="en-US" err="1"/>
              <a:t>l’agent</a:t>
            </a:r>
            <a:r>
              <a:rPr lang="en-US"/>
              <a:t> de </a:t>
            </a:r>
            <a:r>
              <a:rPr lang="en-US" err="1"/>
              <a:t>garder</a:t>
            </a:r>
            <a:r>
              <a:rPr lang="en-US"/>
              <a:t> les bons </a:t>
            </a:r>
            <a:r>
              <a:rPr lang="en-US" err="1"/>
              <a:t>réflexes</a:t>
            </a:r>
            <a:r>
              <a:rPr lang="en-US"/>
              <a:t> tout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apprenant</a:t>
            </a:r>
            <a:r>
              <a:rPr lang="en-US"/>
              <a:t>.</a:t>
            </a:r>
          </a:p>
          <a:p>
            <a:endParaRPr lang="en-US" b="1">
              <a:cs typeface="+mn-lt"/>
            </a:endParaRPr>
          </a:p>
          <a:p>
            <a:r>
              <a:rPr lang="en-US" b="1" err="1"/>
              <a:t>Plannification</a:t>
            </a:r>
            <a:r>
              <a:rPr lang="en-US" b="1"/>
              <a:t> a long </a:t>
            </a:r>
            <a:r>
              <a:rPr lang="en-US" b="1" err="1"/>
              <a:t>terme</a:t>
            </a:r>
            <a:r>
              <a:rPr lang="en-US" b="1"/>
              <a:t> :</a:t>
            </a:r>
          </a:p>
          <a:p>
            <a:r>
              <a:rPr lang="en-US"/>
              <a:t>En </a:t>
            </a:r>
            <a:r>
              <a:rPr lang="en-US" err="1"/>
              <a:t>stabilisant</a:t>
            </a:r>
            <a:r>
              <a:rPr lang="en-US"/>
              <a:t> les mises à jour, il </a:t>
            </a:r>
            <a:r>
              <a:rPr lang="en-US" err="1"/>
              <a:t>permet</a:t>
            </a:r>
            <a:r>
              <a:rPr lang="en-US"/>
              <a:t> à </a:t>
            </a:r>
            <a:r>
              <a:rPr lang="en-US" err="1"/>
              <a:t>l’agent</a:t>
            </a:r>
            <a:r>
              <a:rPr lang="en-US"/>
              <a:t> de </a:t>
            </a:r>
            <a:r>
              <a:rPr lang="en-US" err="1"/>
              <a:t>construire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err="1"/>
              <a:t>stratégie</a:t>
            </a:r>
            <a:r>
              <a:rPr lang="en-US"/>
              <a:t> </a:t>
            </a:r>
            <a:r>
              <a:rPr lang="en-US" err="1"/>
              <a:t>progressivement</a:t>
            </a:r>
            <a:r>
              <a:rPr lang="en-US"/>
              <a:t>, sans tout </a:t>
            </a:r>
            <a:r>
              <a:rPr lang="en-US" err="1"/>
              <a:t>remettre</a:t>
            </a:r>
            <a:r>
              <a:rPr lang="en-US"/>
              <a:t> à </a:t>
            </a:r>
            <a:r>
              <a:rPr lang="en-US" err="1"/>
              <a:t>zéro</a:t>
            </a:r>
            <a:r>
              <a:rPr lang="en-US"/>
              <a:t> à </a:t>
            </a:r>
            <a:r>
              <a:rPr lang="en-US" err="1"/>
              <a:t>chaque</a:t>
            </a:r>
            <a:r>
              <a:rPr lang="en-US"/>
              <a:t> </a:t>
            </a:r>
            <a:r>
              <a:rPr lang="en-US" err="1"/>
              <a:t>apprentissage</a:t>
            </a:r>
            <a:r>
              <a:rPr lang="en-US"/>
              <a:t>.</a:t>
            </a:r>
          </a:p>
          <a:p>
            <a:endParaRPr lang="en-US" b="1">
              <a:cs typeface="+mn-lt"/>
            </a:endParaRPr>
          </a:p>
          <a:p>
            <a:r>
              <a:rPr lang="en-US" b="1"/>
              <a:t>Situation </a:t>
            </a:r>
            <a:r>
              <a:rPr lang="en-US" b="1" err="1"/>
              <a:t>ou</a:t>
            </a:r>
            <a:r>
              <a:rPr lang="en-US" b="1"/>
              <a:t> les recompenses </a:t>
            </a:r>
            <a:r>
              <a:rPr lang="en-US" b="1" err="1"/>
              <a:t>rares</a:t>
            </a:r>
            <a:r>
              <a:rPr lang="en-US" b="1"/>
              <a:t> </a:t>
            </a:r>
            <a:r>
              <a:rPr lang="en-US" b="1" err="1"/>
              <a:t>ou</a:t>
            </a:r>
            <a:r>
              <a:rPr lang="en-US" b="1"/>
              <a:t> </a:t>
            </a:r>
            <a:r>
              <a:rPr lang="en-US" b="1" err="1"/>
              <a:t>sont</a:t>
            </a:r>
            <a:r>
              <a:rPr lang="en-US" b="1"/>
              <a:t> </a:t>
            </a:r>
            <a:r>
              <a:rPr lang="en-US" b="1" err="1"/>
              <a:t>différé</a:t>
            </a:r>
            <a:r>
              <a:rPr lang="en-US" b="1"/>
              <a:t> :</a:t>
            </a:r>
          </a:p>
          <a:p>
            <a:r>
              <a:rPr lang="en-US"/>
              <a:t>PPO  </a:t>
            </a:r>
            <a:r>
              <a:rPr lang="en-US" err="1"/>
              <a:t>renforce</a:t>
            </a:r>
            <a:r>
              <a:rPr lang="en-US"/>
              <a:t> </a:t>
            </a:r>
            <a:r>
              <a:rPr lang="en-US" err="1"/>
              <a:t>doucement</a:t>
            </a:r>
            <a:r>
              <a:rPr lang="en-US"/>
              <a:t> les bons </a:t>
            </a:r>
            <a:r>
              <a:rPr lang="en-US" err="1"/>
              <a:t>comportements</a:t>
            </a:r>
            <a:r>
              <a:rPr lang="en-US"/>
              <a:t>, </a:t>
            </a:r>
            <a:r>
              <a:rPr lang="en-US" err="1"/>
              <a:t>même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la </a:t>
            </a:r>
            <a:r>
              <a:rPr lang="en-US" err="1"/>
              <a:t>récompense</a:t>
            </a:r>
            <a:r>
              <a:rPr lang="en-US"/>
              <a:t> </a:t>
            </a:r>
            <a:r>
              <a:rPr lang="en-US" err="1"/>
              <a:t>vient</a:t>
            </a:r>
            <a:r>
              <a:rPr lang="en-US"/>
              <a:t> après </a:t>
            </a:r>
            <a:r>
              <a:rPr lang="en-US" err="1"/>
              <a:t>plusieurs</a:t>
            </a:r>
            <a:r>
              <a:rPr lang="en-US"/>
              <a:t> actions.</a:t>
            </a:r>
          </a:p>
          <a:p>
            <a:endParaRPr lang="en-US">
              <a:cs typeface="+mn-lt"/>
            </a:endParaRPr>
          </a:p>
          <a:p>
            <a:r>
              <a:rPr lang="en-US" b="1" err="1"/>
              <a:t>Permet</a:t>
            </a:r>
            <a:r>
              <a:rPr lang="en-US" b="1"/>
              <a:t> </a:t>
            </a:r>
            <a:r>
              <a:rPr lang="en-US" b="1" err="1"/>
              <a:t>d'explorer</a:t>
            </a:r>
            <a:r>
              <a:rPr lang="en-US" b="1"/>
              <a:t> </a:t>
            </a:r>
            <a:r>
              <a:rPr lang="en-US" b="1" err="1"/>
              <a:t>efficacement</a:t>
            </a:r>
            <a:r>
              <a:rPr lang="en-US" b="1"/>
              <a:t> :</a:t>
            </a:r>
          </a:p>
          <a:p>
            <a:r>
              <a:rPr lang="en-US"/>
              <a:t>Il </a:t>
            </a:r>
            <a:r>
              <a:rPr lang="en-US" err="1"/>
              <a:t>permet</a:t>
            </a:r>
            <a:r>
              <a:rPr lang="en-US"/>
              <a:t> </a:t>
            </a:r>
            <a:r>
              <a:rPr lang="en-US" err="1"/>
              <a:t>d’explorer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limitant</a:t>
            </a:r>
            <a:r>
              <a:rPr lang="en-US"/>
              <a:t> les </a:t>
            </a:r>
            <a:r>
              <a:rPr lang="en-US" err="1"/>
              <a:t>risques</a:t>
            </a:r>
            <a:r>
              <a:rPr lang="en-US"/>
              <a:t>, car les </a:t>
            </a:r>
            <a:r>
              <a:rPr lang="en-US" err="1"/>
              <a:t>changements</a:t>
            </a:r>
            <a:r>
              <a:rPr lang="en-US"/>
              <a:t> de politique </a:t>
            </a:r>
            <a:r>
              <a:rPr lang="en-US" err="1"/>
              <a:t>sont</a:t>
            </a:r>
            <a:r>
              <a:rPr lang="en-US"/>
              <a:t> </a:t>
            </a:r>
            <a:r>
              <a:rPr lang="en-US" err="1"/>
              <a:t>encadrés</a:t>
            </a:r>
            <a:r>
              <a:rPr lang="en-US"/>
              <a:t> par des </a:t>
            </a:r>
            <a:r>
              <a:rPr lang="en-US" err="1"/>
              <a:t>contraintes</a:t>
            </a:r>
            <a:r>
              <a:rPr lang="en-US"/>
              <a:t> (le "clip").</a:t>
            </a:r>
          </a:p>
          <a:p>
            <a:endParaRPr lang="en-US">
              <a:cs typeface="+mn-lt"/>
            </a:endParaRPr>
          </a:p>
          <a:p>
            <a:endParaRPr lang="en-US"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err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MiniGrid</a:t>
            </a:r>
            <a:r>
              <a:rPr lang="en-US" sz="445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: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</a:rPr>
              <a:t>Mise </a:t>
            </a:r>
            <a:r>
              <a:rPr lang="en-US" sz="4450" b="1" err="1">
                <a:solidFill>
                  <a:srgbClr val="282824"/>
                </a:solidFill>
                <a:latin typeface="Lato Bold" pitchFamily="34" charset="0"/>
                <a:ea typeface="Lato Bold" pitchFamily="34" charset="-122"/>
              </a:rPr>
              <a:t>en</a:t>
            </a:r>
            <a:r>
              <a:rPr lang="en-US" sz="445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</a:rPr>
              <a:t> place et </a:t>
            </a:r>
            <a:r>
              <a:rPr lang="en-US" sz="4450" b="1" err="1">
                <a:solidFill>
                  <a:srgbClr val="282824"/>
                </a:solidFill>
                <a:latin typeface="Lato Bold" pitchFamily="34" charset="0"/>
                <a:ea typeface="Lato Bold" pitchFamily="34" charset="-122"/>
              </a:rPr>
              <a:t>analyse</a:t>
            </a:r>
            <a:r>
              <a:rPr lang="en-US" sz="445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</a:rPr>
              <a:t> de </a:t>
            </a:r>
            <a:r>
              <a:rPr lang="en-US" sz="4450" b="1" err="1">
                <a:solidFill>
                  <a:srgbClr val="282824"/>
                </a:solidFill>
                <a:latin typeface="Lato Bold" pitchFamily="34" charset="0"/>
                <a:ea typeface="Lato Bold" pitchFamily="34" charset="-122"/>
              </a:rPr>
              <a:t>différents</a:t>
            </a:r>
            <a:r>
              <a:rPr lang="en-US" sz="445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</a:rPr>
              <a:t> </a:t>
            </a:r>
            <a:r>
              <a:rPr lang="en-US" sz="4450" b="1" err="1">
                <a:solidFill>
                  <a:srgbClr val="282824"/>
                </a:solidFill>
                <a:latin typeface="Lato Bold" pitchFamily="34" charset="0"/>
                <a:ea typeface="Lato Bold" pitchFamily="34" charset="-122"/>
              </a:rPr>
              <a:t>modèles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Une exploration des algorithmes Q-Learning, DQN et PPO pour </a:t>
            </a:r>
            <a:r>
              <a:rPr lang="en-US" sz="175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trouver</a:t>
            </a:r>
            <a:r>
              <a:rPr lang="en-US" sz="175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le </a:t>
            </a:r>
            <a:r>
              <a:rPr lang="en-US" sz="175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modèle</a:t>
            </a:r>
            <a:r>
              <a:rPr lang="en-US" sz="175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le plus pertinent à adopter dans des environnements de complexité croissante.</a:t>
            </a:r>
            <a:endParaRPr lang="en-US" sz="175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568675-0F7B-E040-852F-BE3B38E79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6764" y="7622193"/>
            <a:ext cx="2943636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5056" y="349687"/>
            <a:ext cx="3179564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Analyse des Résultats</a:t>
            </a:r>
            <a:endParaRPr lang="en-US" sz="250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F329D3C6-94F2-FBF5-4F74-37A086C73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709" y="7715178"/>
            <a:ext cx="2943636" cy="514422"/>
          </a:xfrm>
          <a:prstGeom prst="rect">
            <a:avLst/>
          </a:prstGeom>
        </p:spPr>
      </p:pic>
      <p:pic>
        <p:nvPicPr>
          <p:cNvPr id="27" name="Image 26" descr="Une image contenant texte, capture d’écran, diagramme, carte&#10;&#10;Le contenu généré par l’IA peut être incorrect.">
            <a:extLst>
              <a:ext uri="{FF2B5EF4-FFF2-40B4-BE49-F238E27FC236}">
                <a16:creationId xmlns:a16="http://schemas.microsoft.com/office/drawing/2014/main" id="{AB66A237-CD22-706F-AB9F-1CDBD9939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02" y="1941443"/>
            <a:ext cx="6815832" cy="4446105"/>
          </a:xfrm>
          <a:prstGeom prst="rect">
            <a:avLst/>
          </a:prstGeom>
        </p:spPr>
      </p:pic>
      <p:pic>
        <p:nvPicPr>
          <p:cNvPr id="28" name="Image 27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887D7E0A-8365-C9A7-C890-40E45A065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777" y="1941443"/>
            <a:ext cx="6923560" cy="44461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DC5DD-C57D-943E-69D7-E066EA3E0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C0D627C-1E1F-9A09-606A-7014949E1E88}"/>
              </a:ext>
            </a:extLst>
          </p:cNvPr>
          <p:cNvSpPr/>
          <p:nvPr/>
        </p:nvSpPr>
        <p:spPr>
          <a:xfrm>
            <a:off x="445056" y="349687"/>
            <a:ext cx="3179564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Analyse des Résultats</a:t>
            </a:r>
            <a:endParaRPr lang="en-US" sz="250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1D28E04F-7F3D-767B-C5F9-0E08C6BB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709" y="7715178"/>
            <a:ext cx="2943636" cy="514422"/>
          </a:xfrm>
          <a:prstGeom prst="rect">
            <a:avLst/>
          </a:prstGeom>
        </p:spPr>
      </p:pic>
      <p:pic>
        <p:nvPicPr>
          <p:cNvPr id="3" name="Image 2" descr="Une image contenant text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8955227D-8A9F-F947-CB45-2E180791A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11" y="1798568"/>
            <a:ext cx="6668743" cy="4857750"/>
          </a:xfrm>
          <a:prstGeom prst="rect">
            <a:avLst/>
          </a:prstGeom>
        </p:spPr>
      </p:pic>
      <p:pic>
        <p:nvPicPr>
          <p:cNvPr id="27" name="Image 26" descr="Une image contenant texte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608C9303-2472-A34A-8506-96705F7F1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472" y="1798568"/>
            <a:ext cx="6662116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23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084" y="378738"/>
            <a:ext cx="5682377" cy="430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Discussions et Améliorations Futures</a:t>
            </a:r>
            <a:endParaRPr lang="en-US" sz="2700"/>
          </a:p>
        </p:txBody>
      </p:sp>
      <p:sp>
        <p:nvSpPr>
          <p:cNvPr id="3" name="Text 1"/>
          <p:cNvSpPr/>
          <p:nvPr/>
        </p:nvSpPr>
        <p:spPr>
          <a:xfrm>
            <a:off x="482084" y="1153358"/>
            <a:ext cx="1721882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Problèmes rencontrés</a:t>
            </a:r>
            <a:endParaRPr lang="en-US" sz="1350"/>
          </a:p>
        </p:txBody>
      </p:sp>
      <p:sp>
        <p:nvSpPr>
          <p:cNvPr id="4" name="Shape 2"/>
          <p:cNvSpPr/>
          <p:nvPr/>
        </p:nvSpPr>
        <p:spPr>
          <a:xfrm>
            <a:off x="482084" y="1523405"/>
            <a:ext cx="6665119" cy="805577"/>
          </a:xfrm>
          <a:prstGeom prst="roundRect">
            <a:avLst>
              <a:gd name="adj" fmla="val 2565"/>
            </a:avLst>
          </a:prstGeom>
          <a:solidFill>
            <a:srgbClr val="FFB3B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0" y="1734979"/>
            <a:ext cx="172164" cy="1376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29521" y="1695450"/>
            <a:ext cx="6080046" cy="440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Q-Learning:</a:t>
            </a:r>
            <a:r>
              <a:rPr lang="en-US" sz="105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Convergence trop lente dans les environnements complexes, explosion de la table Q avec l'augmentation de la dimension d'état</a:t>
            </a:r>
            <a:endParaRPr lang="en-US" sz="1050"/>
          </a:p>
        </p:txBody>
      </p:sp>
      <p:sp>
        <p:nvSpPr>
          <p:cNvPr id="7" name="Shape 4"/>
          <p:cNvSpPr/>
          <p:nvPr/>
        </p:nvSpPr>
        <p:spPr>
          <a:xfrm>
            <a:off x="482084" y="2483882"/>
            <a:ext cx="6665119" cy="805577"/>
          </a:xfrm>
          <a:prstGeom prst="roundRect">
            <a:avLst>
              <a:gd name="adj" fmla="val 2565"/>
            </a:avLst>
          </a:prstGeom>
          <a:solidFill>
            <a:srgbClr val="FCF2B5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20" y="2695456"/>
            <a:ext cx="172164" cy="13763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9521" y="2655927"/>
            <a:ext cx="6080046" cy="440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DQN:</a:t>
            </a:r>
            <a:r>
              <a:rPr lang="en-US" sz="105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Instabilité lors de l'entraînement, sensibilité aux hyperparamètres, problème de surapprentissage</a:t>
            </a:r>
            <a:endParaRPr lang="en-US" sz="1050"/>
          </a:p>
        </p:txBody>
      </p:sp>
      <p:sp>
        <p:nvSpPr>
          <p:cNvPr id="10" name="Shape 6"/>
          <p:cNvSpPr/>
          <p:nvPr/>
        </p:nvSpPr>
        <p:spPr>
          <a:xfrm>
            <a:off x="482084" y="3444359"/>
            <a:ext cx="6665119" cy="805577"/>
          </a:xfrm>
          <a:prstGeom prst="roundRect">
            <a:avLst>
              <a:gd name="adj" fmla="val 2565"/>
            </a:avLst>
          </a:prstGeom>
          <a:solidFill>
            <a:srgbClr val="DBDBD7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20" y="3655933"/>
            <a:ext cx="172164" cy="1376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521" y="3616404"/>
            <a:ext cx="6080046" cy="440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PPO:</a:t>
            </a:r>
            <a:r>
              <a:rPr lang="en-US" sz="105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Complexité d'implémentation, temps d'entraînement plus long, nécessité de ressources computationnelles importantes</a:t>
            </a:r>
            <a:endParaRPr lang="en-US" sz="1050"/>
          </a:p>
        </p:txBody>
      </p:sp>
      <p:sp>
        <p:nvSpPr>
          <p:cNvPr id="13" name="Text 8"/>
          <p:cNvSpPr/>
          <p:nvPr/>
        </p:nvSpPr>
        <p:spPr>
          <a:xfrm>
            <a:off x="7490817" y="1153358"/>
            <a:ext cx="1919883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Améliorations proposées</a:t>
            </a:r>
            <a:endParaRPr lang="en-US" sz="135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741" y="1523404"/>
            <a:ext cx="6665119" cy="666511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90817" y="8343424"/>
            <a:ext cx="6665119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Double DQN</a:t>
            </a:r>
            <a:r>
              <a:rPr lang="en-US" sz="105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pour réduire la surestimation des valeurs Q</a:t>
            </a:r>
            <a:endParaRPr lang="en-US" sz="1050"/>
          </a:p>
        </p:txBody>
      </p:sp>
      <p:sp>
        <p:nvSpPr>
          <p:cNvPr id="16" name="Text 10"/>
          <p:cNvSpPr/>
          <p:nvPr/>
        </p:nvSpPr>
        <p:spPr>
          <a:xfrm>
            <a:off x="7490817" y="8611910"/>
            <a:ext cx="6665119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Prioritized Experience Replay</a:t>
            </a:r>
            <a:r>
              <a:rPr lang="en-US" sz="105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pour un apprentissage plus efficace</a:t>
            </a:r>
            <a:endParaRPr lang="en-US" sz="1050"/>
          </a:p>
        </p:txBody>
      </p:sp>
      <p:sp>
        <p:nvSpPr>
          <p:cNvPr id="17" name="Text 11"/>
          <p:cNvSpPr/>
          <p:nvPr/>
        </p:nvSpPr>
        <p:spPr>
          <a:xfrm>
            <a:off x="7490817" y="8880396"/>
            <a:ext cx="6665119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Exploration Noisy Networks</a:t>
            </a:r>
            <a:r>
              <a:rPr lang="en-US" sz="105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pour une exploration plus structurée</a:t>
            </a:r>
            <a:endParaRPr lang="en-US" sz="1050"/>
          </a:p>
        </p:txBody>
      </p:sp>
      <p:sp>
        <p:nvSpPr>
          <p:cNvPr id="18" name="Text 12"/>
          <p:cNvSpPr/>
          <p:nvPr/>
        </p:nvSpPr>
        <p:spPr>
          <a:xfrm>
            <a:off x="7490817" y="9148882"/>
            <a:ext cx="6665119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Curriculum Learning</a:t>
            </a:r>
            <a:r>
              <a:rPr lang="en-US" sz="105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avec des environnements de difficulté croissante</a:t>
            </a:r>
            <a:endParaRPr lang="en-US" sz="10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519" y="737592"/>
            <a:ext cx="6222802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 et Perspectives</a:t>
            </a:r>
            <a:endParaRPr lang="en-US" sz="4050"/>
          </a:p>
        </p:txBody>
      </p:sp>
      <p:sp>
        <p:nvSpPr>
          <p:cNvPr id="3" name="Shape 1"/>
          <p:cNvSpPr/>
          <p:nvPr/>
        </p:nvSpPr>
        <p:spPr>
          <a:xfrm>
            <a:off x="2922627" y="1801416"/>
            <a:ext cx="2196108" cy="1196221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651" y="2217063"/>
            <a:ext cx="291941" cy="36492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26261" y="2008942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Résultats clés</a:t>
            </a:r>
            <a:endParaRPr lang="en-US" sz="2000"/>
          </a:p>
        </p:txBody>
      </p:sp>
      <p:sp>
        <p:nvSpPr>
          <p:cNvPr id="6" name="Text 3"/>
          <p:cNvSpPr/>
          <p:nvPr/>
        </p:nvSpPr>
        <p:spPr>
          <a:xfrm>
            <a:off x="5326261" y="2457926"/>
            <a:ext cx="8139946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Chaque algorithme présente des forces spécifiques selon la complexité de l'environnement</a:t>
            </a:r>
            <a:endParaRPr lang="en-US" sz="1600"/>
          </a:p>
        </p:txBody>
      </p:sp>
      <p:sp>
        <p:nvSpPr>
          <p:cNvPr id="7" name="Shape 4"/>
          <p:cNvSpPr/>
          <p:nvPr/>
        </p:nvSpPr>
        <p:spPr>
          <a:xfrm>
            <a:off x="5222438" y="2988112"/>
            <a:ext cx="8577739" cy="11430"/>
          </a:xfrm>
          <a:prstGeom prst="roundRect">
            <a:avLst>
              <a:gd name="adj" fmla="val 272448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Shape 5"/>
          <p:cNvSpPr/>
          <p:nvPr/>
        </p:nvSpPr>
        <p:spPr>
          <a:xfrm>
            <a:off x="1824514" y="3101340"/>
            <a:ext cx="4392335" cy="1528405"/>
          </a:xfrm>
          <a:prstGeom prst="roundRect">
            <a:avLst>
              <a:gd name="adj" fmla="val 203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651" y="3683079"/>
            <a:ext cx="291941" cy="36492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424374" y="3308866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Contributions</a:t>
            </a:r>
            <a:endParaRPr lang="en-US" sz="2000"/>
          </a:p>
        </p:txBody>
      </p:sp>
      <p:sp>
        <p:nvSpPr>
          <p:cNvPr id="11" name="Text 7"/>
          <p:cNvSpPr/>
          <p:nvPr/>
        </p:nvSpPr>
        <p:spPr>
          <a:xfrm>
            <a:off x="6424374" y="3757851"/>
            <a:ext cx="7271980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Analyse comparative détaillée des performances et caractéristiques des trois approches sur MiniGrid</a:t>
            </a:r>
            <a:endParaRPr lang="en-US" sz="1600"/>
          </a:p>
        </p:txBody>
      </p:sp>
      <p:sp>
        <p:nvSpPr>
          <p:cNvPr id="12" name="Shape 8"/>
          <p:cNvSpPr/>
          <p:nvPr/>
        </p:nvSpPr>
        <p:spPr>
          <a:xfrm>
            <a:off x="6320552" y="4620220"/>
            <a:ext cx="7479625" cy="11430"/>
          </a:xfrm>
          <a:prstGeom prst="roundRect">
            <a:avLst>
              <a:gd name="adj" fmla="val 272448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Shape 9"/>
          <p:cNvSpPr/>
          <p:nvPr/>
        </p:nvSpPr>
        <p:spPr>
          <a:xfrm>
            <a:off x="726519" y="4733449"/>
            <a:ext cx="6588681" cy="1860590"/>
          </a:xfrm>
          <a:prstGeom prst="roundRect">
            <a:avLst>
              <a:gd name="adj" fmla="val 167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889" y="5481280"/>
            <a:ext cx="291941" cy="36492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22726" y="4940975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Perspectives</a:t>
            </a:r>
            <a:endParaRPr lang="en-US" sz="2000"/>
          </a:p>
        </p:txBody>
      </p:sp>
      <p:sp>
        <p:nvSpPr>
          <p:cNvPr id="16" name="Text 11"/>
          <p:cNvSpPr/>
          <p:nvPr/>
        </p:nvSpPr>
        <p:spPr>
          <a:xfrm>
            <a:off x="7522726" y="5389959"/>
            <a:ext cx="6173629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Extension à des environnements plus complexes et intégration des techniques avancées </a:t>
            </a:r>
            <a:r>
              <a:rPr lang="en-US" sz="160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comme</a:t>
            </a:r>
            <a:r>
              <a:rPr lang="en-US" sz="16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le NEAT</a:t>
            </a:r>
            <a:endParaRPr lang="en-US" sz="160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2901C84-68A5-09D6-D72F-1AF953AFF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6764" y="7685995"/>
            <a:ext cx="2943636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20184" y="1800457"/>
            <a:ext cx="6756559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Merci !</a:t>
            </a:r>
            <a:endParaRPr lang="en-US" sz="480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C6F0E07-4A70-D59A-EED2-A964D23FA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764" y="7605453"/>
            <a:ext cx="2943636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9346" y="376714"/>
            <a:ext cx="5883712" cy="428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Q-Learning et Deep Q-Network (DQN)</a:t>
            </a:r>
            <a:endParaRPr lang="en-US" sz="2650"/>
          </a:p>
        </p:txBody>
      </p:sp>
      <p:sp>
        <p:nvSpPr>
          <p:cNvPr id="3" name="Text 1"/>
          <p:cNvSpPr/>
          <p:nvPr/>
        </p:nvSpPr>
        <p:spPr>
          <a:xfrm>
            <a:off x="479346" y="1147048"/>
            <a:ext cx="1712357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Q-Learning</a:t>
            </a:r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79346" y="1497925"/>
            <a:ext cx="6668810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Algorithme d'apprentissage par </a:t>
            </a:r>
            <a:r>
              <a:rPr lang="en-US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renforcement</a:t>
            </a:r>
            <a:r>
              <a:rPr lang="en-US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qui :</a:t>
            </a:r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79346" y="1840349"/>
            <a:ext cx="6668810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Met à jour les valeurs Q selon l'équation de Bellman</a:t>
            </a:r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79346" y="2107406"/>
            <a:ext cx="6668810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Apprend l'utilité (valeur Q) de chaque action dans un état donné</a:t>
            </a:r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79346" y="2374463"/>
            <a:ext cx="6668810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Fonctionne efficacement dans des espaces d'états discrets et limités</a:t>
            </a:r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519049" y="1147048"/>
            <a:ext cx="1853684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Deep Q-Network (DQN)</a:t>
            </a:r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908156" y="1497925"/>
            <a:ext cx="6668810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Extension du Q-Learning utilisant des réseaux de </a:t>
            </a:r>
            <a:r>
              <a:rPr lang="en-US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neurones</a:t>
            </a:r>
            <a:r>
              <a:rPr lang="en-US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pour :</a:t>
            </a:r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8015161" y="1840349"/>
            <a:ext cx="6668810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Approximer la fonction Q dans des espaces d'états vastes</a:t>
            </a:r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024889" y="2107406"/>
            <a:ext cx="6668810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Traiter</a:t>
            </a:r>
            <a:r>
              <a:rPr lang="en-US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des environnements complexes et continus</a:t>
            </a:r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034614" y="2374463"/>
            <a:ext cx="6668810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Gérer des données visuelles et des représentations riches</a:t>
            </a:r>
            <a:endParaRPr lang="en-US"/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EE1D3846-4737-9644-56D6-A529AC74A565}"/>
              </a:ext>
            </a:extLst>
          </p:cNvPr>
          <p:cNvSpPr/>
          <p:nvPr/>
        </p:nvSpPr>
        <p:spPr>
          <a:xfrm>
            <a:off x="479345" y="3626089"/>
            <a:ext cx="8577105" cy="3377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fr-FR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Objectifs du projet :</a:t>
            </a:r>
            <a:endParaRPr lang="fr-FR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Étudier et implémenter les algorithmes de Q-Learning et Deep Q-Network (DQN).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Explorer l'environnement </a:t>
            </a:r>
            <a:r>
              <a:rPr lang="fr-FR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MiniGrid</a:t>
            </a:r>
            <a:r>
              <a:rPr lang="fr-FR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avec des agents en apprentissage par renforcement.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Comparer les performances des algorithmes Q-Learning, DQN et PPO dans des environnements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 plus en plus complexes.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C6B64BC-73F2-7CA4-0429-08302B107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4260" y="7715178"/>
            <a:ext cx="2943636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8936"/>
            <a:ext cx="10920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Pourquoi choisir Q-Learning, DQN et PPO ?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71343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305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Q-Learning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1020604" y="379583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Idéal pour les environnements discrets et simples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1020604" y="4657725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Implémentation rapide et intuitive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1020604" y="509992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Efficace avec peu de dimensions d'état/action</a:t>
            </a:r>
            <a:endParaRPr lang="en-US" sz="1750"/>
          </a:p>
        </p:txBody>
      </p:sp>
      <p:sp>
        <p:nvSpPr>
          <p:cNvPr id="8" name="Text 5"/>
          <p:cNvSpPr/>
          <p:nvPr/>
        </p:nvSpPr>
        <p:spPr>
          <a:xfrm>
            <a:off x="1020604" y="5905024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Convergence garantie dans certaines conditions</a:t>
            </a:r>
            <a:endParaRPr lang="en-US" sz="175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171343"/>
            <a:ext cx="4347567" cy="90725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305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DQN</a:t>
            </a:r>
            <a:endParaRPr lang="en-US" sz="2200"/>
          </a:p>
        </p:txBody>
      </p:sp>
      <p:sp>
        <p:nvSpPr>
          <p:cNvPr id="11" name="Text 7"/>
          <p:cNvSpPr/>
          <p:nvPr/>
        </p:nvSpPr>
        <p:spPr>
          <a:xfrm>
            <a:off x="5368171" y="379583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Adapté aux environnements modérément complexes</a:t>
            </a:r>
            <a:endParaRPr lang="en-US" sz="1750"/>
          </a:p>
        </p:txBody>
      </p:sp>
      <p:sp>
        <p:nvSpPr>
          <p:cNvPr id="12" name="Text 8"/>
          <p:cNvSpPr/>
          <p:nvPr/>
        </p:nvSpPr>
        <p:spPr>
          <a:xfrm>
            <a:off x="5368171" y="465772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Gestion d'espaces d'états continus et vastes</a:t>
            </a:r>
            <a:endParaRPr lang="en-US" sz="1750"/>
          </a:p>
        </p:txBody>
      </p:sp>
      <p:sp>
        <p:nvSpPr>
          <p:cNvPr id="13" name="Text 9"/>
          <p:cNvSpPr/>
          <p:nvPr/>
        </p:nvSpPr>
        <p:spPr>
          <a:xfrm>
            <a:off x="5368171" y="546282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Capacité à traiter des entrées sensorielles riches</a:t>
            </a:r>
            <a:endParaRPr lang="en-US" sz="1750"/>
          </a:p>
        </p:txBody>
      </p:sp>
      <p:sp>
        <p:nvSpPr>
          <p:cNvPr id="14" name="Text 10"/>
          <p:cNvSpPr/>
          <p:nvPr/>
        </p:nvSpPr>
        <p:spPr>
          <a:xfrm>
            <a:off x="5368171" y="626792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Utilisation de techniques comme l'experience replay</a:t>
            </a:r>
            <a:endParaRPr lang="en-US" sz="175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171343"/>
            <a:ext cx="4347567" cy="90725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715738" y="3305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PPO</a:t>
            </a:r>
            <a:endParaRPr lang="en-US" sz="2200"/>
          </a:p>
        </p:txBody>
      </p:sp>
      <p:sp>
        <p:nvSpPr>
          <p:cNvPr id="17" name="Text 12"/>
          <p:cNvSpPr/>
          <p:nvPr/>
        </p:nvSpPr>
        <p:spPr>
          <a:xfrm>
            <a:off x="9715738" y="379583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Pour les environnements très complexes et dynamiques</a:t>
            </a:r>
            <a:endParaRPr lang="en-US" sz="1750"/>
          </a:p>
        </p:txBody>
      </p:sp>
      <p:sp>
        <p:nvSpPr>
          <p:cNvPr id="18" name="Text 13"/>
          <p:cNvSpPr/>
          <p:nvPr/>
        </p:nvSpPr>
        <p:spPr>
          <a:xfrm>
            <a:off x="9715738" y="4657725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Stabilité lors de l'apprentissage</a:t>
            </a:r>
            <a:endParaRPr lang="en-US" sz="1750"/>
          </a:p>
        </p:txBody>
      </p:sp>
      <p:sp>
        <p:nvSpPr>
          <p:cNvPr id="19" name="Text 14"/>
          <p:cNvSpPr/>
          <p:nvPr/>
        </p:nvSpPr>
        <p:spPr>
          <a:xfrm>
            <a:off x="9715738" y="509992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Équilibre entre exploration et exploitation</a:t>
            </a:r>
            <a:endParaRPr lang="en-US" sz="1750"/>
          </a:p>
        </p:txBody>
      </p:sp>
      <p:sp>
        <p:nvSpPr>
          <p:cNvPr id="20" name="Text 15"/>
          <p:cNvSpPr/>
          <p:nvPr/>
        </p:nvSpPr>
        <p:spPr>
          <a:xfrm>
            <a:off x="9715738" y="5905024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Performance sur une large gamme de tâches</a:t>
            </a:r>
            <a:endParaRPr lang="en-US" sz="175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4E33E5CA-D826-39D2-0403-6F927DABE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2707" y="7641649"/>
            <a:ext cx="2943636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9297A-076C-3D85-9F05-2A9C0A5AE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5673291-FB0B-7E88-9B54-43278996FBE8}"/>
              </a:ext>
            </a:extLst>
          </p:cNvPr>
          <p:cNvSpPr/>
          <p:nvPr/>
        </p:nvSpPr>
        <p:spPr>
          <a:xfrm>
            <a:off x="445056" y="349687"/>
            <a:ext cx="3179564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Analyse des Résultats</a:t>
            </a:r>
            <a:endParaRPr lang="en-US" sz="250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6EBFF737-4A7B-E1B5-4A5B-E763B54A9C57}"/>
              </a:ext>
            </a:extLst>
          </p:cNvPr>
          <p:cNvSpPr/>
          <p:nvPr/>
        </p:nvSpPr>
        <p:spPr>
          <a:xfrm>
            <a:off x="3082290" y="8314373"/>
            <a:ext cx="127159" cy="127159"/>
          </a:xfrm>
          <a:prstGeom prst="roundRect">
            <a:avLst>
              <a:gd name="adj" fmla="val 14382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D8D48BF-36EC-DB8C-B0C0-C0A18F74F4AE}"/>
              </a:ext>
            </a:extLst>
          </p:cNvPr>
          <p:cNvSpPr/>
          <p:nvPr/>
        </p:nvSpPr>
        <p:spPr>
          <a:xfrm>
            <a:off x="3270409" y="8314373"/>
            <a:ext cx="495419" cy="127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Épisodes</a:t>
            </a:r>
            <a:endParaRPr lang="en-US" sz="100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30EC9FA0-5CF6-1A13-D645-8B3E502D1BBA}"/>
              </a:ext>
            </a:extLst>
          </p:cNvPr>
          <p:cNvSpPr/>
          <p:nvPr/>
        </p:nvSpPr>
        <p:spPr>
          <a:xfrm>
            <a:off x="5169575" y="8314373"/>
            <a:ext cx="127159" cy="127159"/>
          </a:xfrm>
          <a:prstGeom prst="roundRect">
            <a:avLst>
              <a:gd name="adj" fmla="val 14382"/>
            </a:avLst>
          </a:prstGeom>
          <a:solidFill>
            <a:srgbClr val="4040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82D31F1-CB56-C73A-5BB5-914330A1AC11}"/>
              </a:ext>
            </a:extLst>
          </p:cNvPr>
          <p:cNvSpPr/>
          <p:nvPr/>
        </p:nvSpPr>
        <p:spPr>
          <a:xfrm>
            <a:off x="5357693" y="8314373"/>
            <a:ext cx="629960" cy="127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Q-Learning</a:t>
            </a:r>
            <a:endParaRPr lang="en-US" sz="100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377B364F-45AE-70A8-1DC0-E78E0448EF1F}"/>
              </a:ext>
            </a:extLst>
          </p:cNvPr>
          <p:cNvSpPr/>
          <p:nvPr/>
        </p:nvSpPr>
        <p:spPr>
          <a:xfrm>
            <a:off x="8810982" y="8314373"/>
            <a:ext cx="127159" cy="127159"/>
          </a:xfrm>
          <a:prstGeom prst="roundRect">
            <a:avLst>
              <a:gd name="adj" fmla="val 14382"/>
            </a:avLst>
          </a:prstGeom>
          <a:solidFill>
            <a:srgbClr val="57574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C8030E19-EF2A-A38D-CAD9-75FB23A5A198}"/>
              </a:ext>
            </a:extLst>
          </p:cNvPr>
          <p:cNvSpPr/>
          <p:nvPr/>
        </p:nvSpPr>
        <p:spPr>
          <a:xfrm>
            <a:off x="8999101" y="8314373"/>
            <a:ext cx="293370" cy="127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DQN</a:t>
            </a:r>
            <a:endParaRPr lang="en-US" sz="100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B0563D3B-3CCE-42E2-BDC9-3C2DC23ADDDF}"/>
              </a:ext>
            </a:extLst>
          </p:cNvPr>
          <p:cNvSpPr/>
          <p:nvPr/>
        </p:nvSpPr>
        <p:spPr>
          <a:xfrm>
            <a:off x="10864572" y="8314373"/>
            <a:ext cx="127159" cy="127159"/>
          </a:xfrm>
          <a:prstGeom prst="roundRect">
            <a:avLst>
              <a:gd name="adj" fmla="val 14382"/>
            </a:avLst>
          </a:prstGeom>
          <a:solidFill>
            <a:srgbClr val="6F6F6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226A5198-B40B-AC06-45F3-E6B13468705B}"/>
              </a:ext>
            </a:extLst>
          </p:cNvPr>
          <p:cNvSpPr/>
          <p:nvPr/>
        </p:nvSpPr>
        <p:spPr>
          <a:xfrm>
            <a:off x="11052691" y="8314373"/>
            <a:ext cx="256937" cy="127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PPO</a:t>
            </a:r>
            <a:endParaRPr lang="en-US" sz="100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854C67C7-0704-80C7-B213-0EF1B7C94C0D}"/>
              </a:ext>
            </a:extLst>
          </p:cNvPr>
          <p:cNvSpPr/>
          <p:nvPr/>
        </p:nvSpPr>
        <p:spPr>
          <a:xfrm>
            <a:off x="445056" y="8838962"/>
            <a:ext cx="6806565" cy="1258491"/>
          </a:xfrm>
          <a:prstGeom prst="roundRect">
            <a:avLst>
              <a:gd name="adj" fmla="val 1516"/>
            </a:avLst>
          </a:prstGeom>
          <a:solidFill>
            <a:srgbClr val="EFECE6"/>
          </a:solidFill>
          <a:ln w="1524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5634979-8669-168E-79DD-D002026151FA}"/>
              </a:ext>
            </a:extLst>
          </p:cNvPr>
          <p:cNvSpPr/>
          <p:nvPr/>
        </p:nvSpPr>
        <p:spPr>
          <a:xfrm>
            <a:off x="587454" y="8981361"/>
            <a:ext cx="1589723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Observations clés</a:t>
            </a:r>
            <a:endParaRPr lang="en-US" sz="125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5A3228BF-0E8A-9C32-C0E0-6A8BDD0DDEFE}"/>
              </a:ext>
            </a:extLst>
          </p:cNvPr>
          <p:cNvSpPr/>
          <p:nvPr/>
        </p:nvSpPr>
        <p:spPr>
          <a:xfrm>
            <a:off x="587454" y="9256157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Q-Learning: convergence lente mais stable</a:t>
            </a:r>
            <a:endParaRPr lang="en-US" sz="100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6E7074EE-4678-5DDF-9B2E-6BF142FD9DB3}"/>
              </a:ext>
            </a:extLst>
          </p:cNvPr>
          <p:cNvSpPr/>
          <p:nvPr/>
        </p:nvSpPr>
        <p:spPr>
          <a:xfrm>
            <a:off x="587454" y="9503926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DQN: apprentissage initial plus lent, puis progression rapide</a:t>
            </a:r>
            <a:endParaRPr lang="en-US" sz="100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B9345CFE-2AE6-8CC1-1609-E373136479C1}"/>
              </a:ext>
            </a:extLst>
          </p:cNvPr>
          <p:cNvSpPr/>
          <p:nvPr/>
        </p:nvSpPr>
        <p:spPr>
          <a:xfrm>
            <a:off x="587454" y="9751695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PPO: meilleure performance finale et adaptation rapide</a:t>
            </a:r>
            <a:endParaRPr lang="en-US" sz="1000"/>
          </a:p>
        </p:txBody>
      </p:sp>
      <p:sp>
        <p:nvSpPr>
          <p:cNvPr id="17" name="Shape 14">
            <a:extLst>
              <a:ext uri="{FF2B5EF4-FFF2-40B4-BE49-F238E27FC236}">
                <a16:creationId xmlns:a16="http://schemas.microsoft.com/office/drawing/2014/main" id="{FAC2D719-3860-B74E-EE3D-D7ECF8FC7755}"/>
              </a:ext>
            </a:extLst>
          </p:cNvPr>
          <p:cNvSpPr/>
          <p:nvPr/>
        </p:nvSpPr>
        <p:spPr>
          <a:xfrm>
            <a:off x="7378779" y="8838962"/>
            <a:ext cx="6806565" cy="1258491"/>
          </a:xfrm>
          <a:prstGeom prst="roundRect">
            <a:avLst>
              <a:gd name="adj" fmla="val 1516"/>
            </a:avLst>
          </a:prstGeom>
          <a:solidFill>
            <a:srgbClr val="EFECE6"/>
          </a:solidFill>
          <a:ln w="1524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486ADBD9-EA30-6685-EAF0-528CE10A8FAA}"/>
              </a:ext>
            </a:extLst>
          </p:cNvPr>
          <p:cNvSpPr/>
          <p:nvPr/>
        </p:nvSpPr>
        <p:spPr>
          <a:xfrm>
            <a:off x="7521178" y="8981361"/>
            <a:ext cx="1589723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Défis rencontrés</a:t>
            </a:r>
            <a:endParaRPr lang="en-US" sz="125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A4229F9A-46C9-6080-A912-0C20E1F89208}"/>
              </a:ext>
            </a:extLst>
          </p:cNvPr>
          <p:cNvSpPr/>
          <p:nvPr/>
        </p:nvSpPr>
        <p:spPr>
          <a:xfrm>
            <a:off x="7521178" y="9256157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Équilibrage exploration/exploitation</a:t>
            </a:r>
            <a:endParaRPr lang="en-US" sz="100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7A063C7C-F4EA-6AA1-1950-D20B5C240EA3}"/>
              </a:ext>
            </a:extLst>
          </p:cNvPr>
          <p:cNvSpPr/>
          <p:nvPr/>
        </p:nvSpPr>
        <p:spPr>
          <a:xfrm>
            <a:off x="7521178" y="9503926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Stabilité d'apprentissage dans DQN</a:t>
            </a:r>
            <a:endParaRPr lang="en-US" sz="1000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55AD0CC7-D3BA-6C74-4708-33E0254F561B}"/>
              </a:ext>
            </a:extLst>
          </p:cNvPr>
          <p:cNvSpPr/>
          <p:nvPr/>
        </p:nvSpPr>
        <p:spPr>
          <a:xfrm>
            <a:off x="7521178" y="9751695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Hyperparamètres sensibles pour PPO</a:t>
            </a:r>
            <a:endParaRPr lang="en-US" sz="100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D42867A-94D9-8527-9A90-B61960D84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709" y="7715178"/>
            <a:ext cx="2943636" cy="51442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E920E0BA-A56A-F522-4359-746B525FEC88}"/>
              </a:ext>
            </a:extLst>
          </p:cNvPr>
          <p:cNvSpPr txBox="1"/>
          <p:nvPr/>
        </p:nvSpPr>
        <p:spPr>
          <a:xfrm>
            <a:off x="587454" y="1408204"/>
            <a:ext cx="19383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ea typeface="Calibri"/>
                <a:cs typeface="Calibri"/>
              </a:rPr>
              <a:t>Q Learning</a:t>
            </a:r>
            <a:endParaRPr lang="fr-FR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60CDF7DA-3557-2E20-F0AC-8B7068684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800" y="2339337"/>
            <a:ext cx="5579075" cy="428364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DE25065-618C-D2D6-812B-05C04B803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618" y="2339337"/>
            <a:ext cx="5579075" cy="427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51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8986" y="360640"/>
            <a:ext cx="5679519" cy="409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err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Implémentation</a:t>
            </a:r>
            <a:r>
              <a:rPr lang="en-US" sz="255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DQN</a:t>
            </a:r>
            <a:endParaRPr lang="en-US" sz="2550"/>
          </a:p>
        </p:txBody>
      </p:sp>
      <p:sp>
        <p:nvSpPr>
          <p:cNvPr id="3" name="Text 1"/>
          <p:cNvSpPr/>
          <p:nvPr/>
        </p:nvSpPr>
        <p:spPr>
          <a:xfrm>
            <a:off x="458986" y="1098232"/>
            <a:ext cx="1779508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Q-Learning sur MiniGrid</a:t>
            </a:r>
            <a:endParaRPr lang="en-US" sz="125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86" y="1450657"/>
            <a:ext cx="6696194" cy="66961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8986" y="8294370"/>
            <a:ext cx="6696194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Environnement: </a:t>
            </a:r>
            <a:r>
              <a:rPr lang="en-US" sz="1000">
                <a:solidFill>
                  <a:srgbClr val="4A4A45"/>
                </a:solidFill>
                <a:highlight>
                  <a:srgbClr val="E2DF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gymnasium.make("MiniGrid-Empty-16x16-v0")</a:t>
            </a:r>
            <a:endParaRPr lang="en-US" sz="1000"/>
          </a:p>
        </p:txBody>
      </p:sp>
      <p:sp>
        <p:nvSpPr>
          <p:cNvPr id="6" name="Text 3"/>
          <p:cNvSpPr/>
          <p:nvPr/>
        </p:nvSpPr>
        <p:spPr>
          <a:xfrm>
            <a:off x="458986" y="8622268"/>
            <a:ext cx="6696194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Paramètres clés:</a:t>
            </a:r>
            <a:endParaRPr lang="en-US" sz="1000"/>
          </a:p>
        </p:txBody>
      </p:sp>
      <p:sp>
        <p:nvSpPr>
          <p:cNvPr id="7" name="Text 4"/>
          <p:cNvSpPr/>
          <p:nvPr/>
        </p:nvSpPr>
        <p:spPr>
          <a:xfrm>
            <a:off x="458986" y="8950166"/>
            <a:ext cx="6696194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α (taux d'apprentissage): 0.1</a:t>
            </a:r>
            <a:endParaRPr lang="en-US" sz="1000"/>
          </a:p>
        </p:txBody>
      </p:sp>
      <p:sp>
        <p:nvSpPr>
          <p:cNvPr id="8" name="Text 5"/>
          <p:cNvSpPr/>
          <p:nvPr/>
        </p:nvSpPr>
        <p:spPr>
          <a:xfrm>
            <a:off x="458986" y="9205913"/>
            <a:ext cx="6696194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ε (taux d'exploration): 0.2 → 0.01</a:t>
            </a:r>
            <a:endParaRPr lang="en-US" sz="1000"/>
          </a:p>
        </p:txBody>
      </p:sp>
      <p:sp>
        <p:nvSpPr>
          <p:cNvPr id="9" name="Text 6"/>
          <p:cNvSpPr/>
          <p:nvPr/>
        </p:nvSpPr>
        <p:spPr>
          <a:xfrm>
            <a:off x="458986" y="9461659"/>
            <a:ext cx="6696194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γ (facteur d'actualisation): 0.99</a:t>
            </a:r>
            <a:endParaRPr lang="en-US" sz="1000"/>
          </a:p>
        </p:txBody>
      </p:sp>
      <p:sp>
        <p:nvSpPr>
          <p:cNvPr id="10" name="Text 7"/>
          <p:cNvSpPr/>
          <p:nvPr/>
        </p:nvSpPr>
        <p:spPr>
          <a:xfrm>
            <a:off x="7482840" y="1098232"/>
            <a:ext cx="1639491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DQN sur MiniGrid</a:t>
            </a:r>
            <a:endParaRPr lang="en-US" sz="1250"/>
          </a:p>
        </p:txBody>
      </p:sp>
      <p:sp>
        <p:nvSpPr>
          <p:cNvPr id="11" name="Text 8"/>
          <p:cNvSpPr/>
          <p:nvPr/>
        </p:nvSpPr>
        <p:spPr>
          <a:xfrm>
            <a:off x="7482840" y="1434227"/>
            <a:ext cx="6696194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Architecture du réseau:</a:t>
            </a:r>
            <a:endParaRPr lang="en-US" sz="1000"/>
          </a:p>
        </p:txBody>
      </p:sp>
      <p:sp>
        <p:nvSpPr>
          <p:cNvPr id="12" name="Text 9"/>
          <p:cNvSpPr/>
          <p:nvPr/>
        </p:nvSpPr>
        <p:spPr>
          <a:xfrm>
            <a:off x="7482840" y="1762125"/>
            <a:ext cx="6696194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Couches d'entrée: représentation de l'état</a:t>
            </a:r>
            <a:endParaRPr lang="en-US" sz="1000"/>
          </a:p>
        </p:txBody>
      </p:sp>
      <p:sp>
        <p:nvSpPr>
          <p:cNvPr id="13" name="Text 10"/>
          <p:cNvSpPr/>
          <p:nvPr/>
        </p:nvSpPr>
        <p:spPr>
          <a:xfrm>
            <a:off x="7482840" y="2017871"/>
            <a:ext cx="6696194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Couches cachées: 128 → 64 neurones</a:t>
            </a:r>
            <a:endParaRPr lang="en-US" sz="1000"/>
          </a:p>
        </p:txBody>
      </p:sp>
      <p:sp>
        <p:nvSpPr>
          <p:cNvPr id="14" name="Text 11"/>
          <p:cNvSpPr/>
          <p:nvPr/>
        </p:nvSpPr>
        <p:spPr>
          <a:xfrm>
            <a:off x="7482840" y="2273618"/>
            <a:ext cx="6696194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Couche de sortie: valeurs Q pour chaque action</a:t>
            </a:r>
            <a:endParaRPr lang="en-US" sz="1000"/>
          </a:p>
        </p:txBody>
      </p:sp>
      <p:sp>
        <p:nvSpPr>
          <p:cNvPr id="15" name="Text 12"/>
          <p:cNvSpPr/>
          <p:nvPr/>
        </p:nvSpPr>
        <p:spPr>
          <a:xfrm>
            <a:off x="7482840" y="2601516"/>
            <a:ext cx="6696194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Techniques avancées:</a:t>
            </a:r>
            <a:endParaRPr lang="en-US" sz="1000"/>
          </a:p>
        </p:txBody>
      </p:sp>
      <p:sp>
        <p:nvSpPr>
          <p:cNvPr id="16" name="Text 13"/>
          <p:cNvSpPr/>
          <p:nvPr/>
        </p:nvSpPr>
        <p:spPr>
          <a:xfrm>
            <a:off x="7482840" y="2929414"/>
            <a:ext cx="6696194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Replay buffer: mémoire de 10000 transitions</a:t>
            </a:r>
            <a:endParaRPr lang="en-US" sz="1000"/>
          </a:p>
        </p:txBody>
      </p:sp>
      <p:sp>
        <p:nvSpPr>
          <p:cNvPr id="17" name="Text 14"/>
          <p:cNvSpPr/>
          <p:nvPr/>
        </p:nvSpPr>
        <p:spPr>
          <a:xfrm>
            <a:off x="7482840" y="3185160"/>
            <a:ext cx="6696194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Target network: mise à jour tous les 100 pas</a:t>
            </a:r>
            <a:endParaRPr lang="en-US" sz="1000"/>
          </a:p>
        </p:txBody>
      </p:sp>
      <p:sp>
        <p:nvSpPr>
          <p:cNvPr id="18" name="Text 15"/>
          <p:cNvSpPr/>
          <p:nvPr/>
        </p:nvSpPr>
        <p:spPr>
          <a:xfrm>
            <a:off x="7482840" y="3440906"/>
            <a:ext cx="6696194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Exploration ε-greedy avec décroissance</a:t>
            </a:r>
            <a:endParaRPr lang="en-US" sz="100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3ABAD5A-BAD9-80CE-2B51-1F625976A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429" y="7656812"/>
            <a:ext cx="2943636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8A28B-80A7-724D-C05C-CB14EF0F7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9E55535-EE4C-8AB0-84A2-4ABA0959F0E6}"/>
              </a:ext>
            </a:extLst>
          </p:cNvPr>
          <p:cNvSpPr/>
          <p:nvPr/>
        </p:nvSpPr>
        <p:spPr>
          <a:xfrm>
            <a:off x="445056" y="264626"/>
            <a:ext cx="4870140" cy="482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500" b="1">
                <a:solidFill>
                  <a:srgbClr val="282824"/>
                </a:solidFill>
                <a:latin typeface="Lato Bold"/>
                <a:ea typeface="Lato Bold"/>
                <a:cs typeface="Lato Bold"/>
              </a:rPr>
              <a:t>Analyse des </a:t>
            </a:r>
            <a:r>
              <a:rPr lang="en-US" sz="2500" b="1" err="1">
                <a:solidFill>
                  <a:srgbClr val="282824"/>
                </a:solidFill>
                <a:latin typeface="Lato Bold"/>
                <a:ea typeface="Lato Bold"/>
                <a:cs typeface="Lato Bold"/>
              </a:rPr>
              <a:t>Résultats</a:t>
            </a:r>
            <a:r>
              <a:rPr lang="en-US" sz="2500" b="1">
                <a:solidFill>
                  <a:srgbClr val="282824"/>
                </a:solidFill>
                <a:latin typeface="Lato Bold"/>
                <a:ea typeface="Lato Bold"/>
                <a:cs typeface="Lato Bold"/>
              </a:rPr>
              <a:t> DQN</a:t>
            </a:r>
            <a:endParaRPr lang="en-US" sz="250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696EAE72-D9A9-699C-EEEF-B9F8604C69F0}"/>
              </a:ext>
            </a:extLst>
          </p:cNvPr>
          <p:cNvSpPr/>
          <p:nvPr/>
        </p:nvSpPr>
        <p:spPr>
          <a:xfrm>
            <a:off x="3082290" y="8314373"/>
            <a:ext cx="127159" cy="127159"/>
          </a:xfrm>
          <a:prstGeom prst="roundRect">
            <a:avLst>
              <a:gd name="adj" fmla="val 14382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2A428DB-E05A-65B2-5E2A-F20252FEC329}"/>
              </a:ext>
            </a:extLst>
          </p:cNvPr>
          <p:cNvSpPr/>
          <p:nvPr/>
        </p:nvSpPr>
        <p:spPr>
          <a:xfrm>
            <a:off x="3270409" y="8314373"/>
            <a:ext cx="495419" cy="127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Épisodes</a:t>
            </a:r>
            <a:endParaRPr lang="en-US" sz="100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CB0D93E-F9F6-648C-282F-CE062B8AC1BB}"/>
              </a:ext>
            </a:extLst>
          </p:cNvPr>
          <p:cNvSpPr/>
          <p:nvPr/>
        </p:nvSpPr>
        <p:spPr>
          <a:xfrm>
            <a:off x="5169575" y="8314373"/>
            <a:ext cx="127159" cy="127159"/>
          </a:xfrm>
          <a:prstGeom prst="roundRect">
            <a:avLst>
              <a:gd name="adj" fmla="val 14382"/>
            </a:avLst>
          </a:prstGeom>
          <a:solidFill>
            <a:srgbClr val="4040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E346EC1A-234E-3857-C3D9-7981ECA3131D}"/>
              </a:ext>
            </a:extLst>
          </p:cNvPr>
          <p:cNvSpPr/>
          <p:nvPr/>
        </p:nvSpPr>
        <p:spPr>
          <a:xfrm>
            <a:off x="5357693" y="8314373"/>
            <a:ext cx="629960" cy="127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Q-Learning</a:t>
            </a:r>
            <a:endParaRPr lang="en-US" sz="100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FB4B811F-3A4A-6358-5415-05F3928DBDC7}"/>
              </a:ext>
            </a:extLst>
          </p:cNvPr>
          <p:cNvSpPr/>
          <p:nvPr/>
        </p:nvSpPr>
        <p:spPr>
          <a:xfrm>
            <a:off x="8810982" y="8314373"/>
            <a:ext cx="127159" cy="127159"/>
          </a:xfrm>
          <a:prstGeom prst="roundRect">
            <a:avLst>
              <a:gd name="adj" fmla="val 14382"/>
            </a:avLst>
          </a:prstGeom>
          <a:solidFill>
            <a:srgbClr val="57574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C4040CBC-D27A-A2E2-F312-A38BA6066E8E}"/>
              </a:ext>
            </a:extLst>
          </p:cNvPr>
          <p:cNvSpPr/>
          <p:nvPr/>
        </p:nvSpPr>
        <p:spPr>
          <a:xfrm>
            <a:off x="8999101" y="8314373"/>
            <a:ext cx="293370" cy="127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DQN</a:t>
            </a:r>
            <a:endParaRPr lang="en-US" sz="100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531CC7EB-D1D1-AB36-FFA9-9B4A77E5C1CF}"/>
              </a:ext>
            </a:extLst>
          </p:cNvPr>
          <p:cNvSpPr/>
          <p:nvPr/>
        </p:nvSpPr>
        <p:spPr>
          <a:xfrm>
            <a:off x="10864572" y="8314373"/>
            <a:ext cx="127159" cy="127159"/>
          </a:xfrm>
          <a:prstGeom prst="roundRect">
            <a:avLst>
              <a:gd name="adj" fmla="val 14382"/>
            </a:avLst>
          </a:prstGeom>
          <a:solidFill>
            <a:srgbClr val="6F6F6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21894DCE-5F99-E4AB-DAAA-DC53C06804F9}"/>
              </a:ext>
            </a:extLst>
          </p:cNvPr>
          <p:cNvSpPr/>
          <p:nvPr/>
        </p:nvSpPr>
        <p:spPr>
          <a:xfrm>
            <a:off x="11052691" y="8314373"/>
            <a:ext cx="256937" cy="127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PPO</a:t>
            </a:r>
            <a:endParaRPr lang="en-US" sz="100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82EEDFC2-5794-037E-AF5F-65B373A37048}"/>
              </a:ext>
            </a:extLst>
          </p:cNvPr>
          <p:cNvSpPr/>
          <p:nvPr/>
        </p:nvSpPr>
        <p:spPr>
          <a:xfrm>
            <a:off x="445056" y="8838962"/>
            <a:ext cx="6806565" cy="1258491"/>
          </a:xfrm>
          <a:prstGeom prst="roundRect">
            <a:avLst>
              <a:gd name="adj" fmla="val 1516"/>
            </a:avLst>
          </a:prstGeom>
          <a:solidFill>
            <a:srgbClr val="EFECE6"/>
          </a:solidFill>
          <a:ln w="1524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F030325A-7454-F382-3A85-A2F6A15512A9}"/>
              </a:ext>
            </a:extLst>
          </p:cNvPr>
          <p:cNvSpPr/>
          <p:nvPr/>
        </p:nvSpPr>
        <p:spPr>
          <a:xfrm>
            <a:off x="587454" y="8981361"/>
            <a:ext cx="1589723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Observations clés</a:t>
            </a:r>
            <a:endParaRPr lang="en-US" sz="125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5A25814-3631-535D-395C-6D1B00706EA8}"/>
              </a:ext>
            </a:extLst>
          </p:cNvPr>
          <p:cNvSpPr/>
          <p:nvPr/>
        </p:nvSpPr>
        <p:spPr>
          <a:xfrm>
            <a:off x="587454" y="9256157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Q-Learning: convergence lente mais stable</a:t>
            </a:r>
            <a:endParaRPr lang="en-US" sz="100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EA3DD981-B466-A031-BDA3-83BF73C0130F}"/>
              </a:ext>
            </a:extLst>
          </p:cNvPr>
          <p:cNvSpPr/>
          <p:nvPr/>
        </p:nvSpPr>
        <p:spPr>
          <a:xfrm>
            <a:off x="587454" y="9503926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DQN: apprentissage initial plus lent, puis progression rapide</a:t>
            </a:r>
            <a:endParaRPr lang="en-US" sz="100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179F1323-538A-8AD8-9FD4-026D0CBE494D}"/>
              </a:ext>
            </a:extLst>
          </p:cNvPr>
          <p:cNvSpPr/>
          <p:nvPr/>
        </p:nvSpPr>
        <p:spPr>
          <a:xfrm>
            <a:off x="587454" y="9751695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PPO: meilleure performance finale et adaptation rapide</a:t>
            </a:r>
            <a:endParaRPr lang="en-US" sz="1000"/>
          </a:p>
        </p:txBody>
      </p:sp>
      <p:sp>
        <p:nvSpPr>
          <p:cNvPr id="17" name="Shape 14">
            <a:extLst>
              <a:ext uri="{FF2B5EF4-FFF2-40B4-BE49-F238E27FC236}">
                <a16:creationId xmlns:a16="http://schemas.microsoft.com/office/drawing/2014/main" id="{7E0C3F85-65D8-A3A3-D700-E2C11932F621}"/>
              </a:ext>
            </a:extLst>
          </p:cNvPr>
          <p:cNvSpPr/>
          <p:nvPr/>
        </p:nvSpPr>
        <p:spPr>
          <a:xfrm>
            <a:off x="7378779" y="8838962"/>
            <a:ext cx="6806565" cy="1258491"/>
          </a:xfrm>
          <a:prstGeom prst="roundRect">
            <a:avLst>
              <a:gd name="adj" fmla="val 1516"/>
            </a:avLst>
          </a:prstGeom>
          <a:solidFill>
            <a:srgbClr val="EFECE6"/>
          </a:solidFill>
          <a:ln w="1524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C3150358-FBE6-79DC-8695-22D1760CF09E}"/>
              </a:ext>
            </a:extLst>
          </p:cNvPr>
          <p:cNvSpPr/>
          <p:nvPr/>
        </p:nvSpPr>
        <p:spPr>
          <a:xfrm>
            <a:off x="7521178" y="8981361"/>
            <a:ext cx="1589723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Défis rencontrés</a:t>
            </a:r>
            <a:endParaRPr lang="en-US" sz="125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490AC745-8980-F184-78F1-2CCE5443AE98}"/>
              </a:ext>
            </a:extLst>
          </p:cNvPr>
          <p:cNvSpPr/>
          <p:nvPr/>
        </p:nvSpPr>
        <p:spPr>
          <a:xfrm>
            <a:off x="7521178" y="9256157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Équilibrage exploration/exploitation</a:t>
            </a:r>
            <a:endParaRPr lang="en-US" sz="100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67C8A06-56BA-9F09-CA5E-0E33001611FC}"/>
              </a:ext>
            </a:extLst>
          </p:cNvPr>
          <p:cNvSpPr/>
          <p:nvPr/>
        </p:nvSpPr>
        <p:spPr>
          <a:xfrm>
            <a:off x="7521178" y="9503926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Stabilité d'apprentissage dans DQN</a:t>
            </a:r>
            <a:endParaRPr lang="en-US" sz="1000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FFABCD40-086D-93C8-FC60-021B632F404E}"/>
              </a:ext>
            </a:extLst>
          </p:cNvPr>
          <p:cNvSpPr/>
          <p:nvPr/>
        </p:nvSpPr>
        <p:spPr>
          <a:xfrm>
            <a:off x="7521178" y="9751695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Hyperparamètres sensibles pour PPO</a:t>
            </a:r>
            <a:endParaRPr lang="en-US" sz="100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291C2DFA-C32F-2FE1-C0F4-49EF216D1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709" y="7715178"/>
            <a:ext cx="2943636" cy="514422"/>
          </a:xfrm>
          <a:prstGeom prst="rect">
            <a:avLst/>
          </a:prstGeom>
        </p:spPr>
      </p:pic>
      <p:pic>
        <p:nvPicPr>
          <p:cNvPr id="22" name="Image 21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E4BBBF60-B9E2-B5F3-C5AE-667DF5EBE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153" y="3822487"/>
            <a:ext cx="7570382" cy="1924327"/>
          </a:xfrm>
          <a:prstGeom prst="rect">
            <a:avLst/>
          </a:prstGeom>
        </p:spPr>
      </p:pic>
      <p:pic>
        <p:nvPicPr>
          <p:cNvPr id="24" name="Image 23" descr="Une image contenant texte, diagramme, Tracé, ligne&#10;&#10;Le contenu généré par l’IA peut être incorrect.">
            <a:extLst>
              <a:ext uri="{FF2B5EF4-FFF2-40B4-BE49-F238E27FC236}">
                <a16:creationId xmlns:a16="http://schemas.microsoft.com/office/drawing/2014/main" id="{776F8201-6E62-0ADA-804F-41AA53FBF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153" y="6161650"/>
            <a:ext cx="7570382" cy="191369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21C818D-D1FB-F017-1425-3EECBD9DAB71}"/>
              </a:ext>
            </a:extLst>
          </p:cNvPr>
          <p:cNvSpPr txBox="1"/>
          <p:nvPr/>
        </p:nvSpPr>
        <p:spPr>
          <a:xfrm>
            <a:off x="1201869" y="4579580"/>
            <a:ext cx="16831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ea typeface="Calibri"/>
                <a:cs typeface="Calibri"/>
              </a:rPr>
              <a:t>DQN</a:t>
            </a:r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DBAF049-5EC6-9829-AC1E-3EAFCDC3E749}"/>
              </a:ext>
            </a:extLst>
          </p:cNvPr>
          <p:cNvSpPr txBox="1"/>
          <p:nvPr/>
        </p:nvSpPr>
        <p:spPr>
          <a:xfrm>
            <a:off x="1201869" y="6865580"/>
            <a:ext cx="16831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DQN avec ajout de convo2D</a:t>
            </a:r>
            <a:endParaRPr lang="fr-FR"/>
          </a:p>
        </p:txBody>
      </p:sp>
      <p:pic>
        <p:nvPicPr>
          <p:cNvPr id="28" name="Image 27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DCF465D5-4FF9-508A-02EE-5BEAE5EC5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5022" y="927137"/>
            <a:ext cx="3045342" cy="2451913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348E8F77-AEA0-3253-3446-192ACC538728}"/>
              </a:ext>
            </a:extLst>
          </p:cNvPr>
          <p:cNvSpPr txBox="1"/>
          <p:nvPr/>
        </p:nvSpPr>
        <p:spPr>
          <a:xfrm>
            <a:off x="1201869" y="1698156"/>
            <a:ext cx="16831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Premier DQN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863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462F-8C22-567F-DB12-53ED6A4FD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245CE59-D458-BC35-675A-567D9A4738A8}"/>
              </a:ext>
            </a:extLst>
          </p:cNvPr>
          <p:cNvSpPr/>
          <p:nvPr/>
        </p:nvSpPr>
        <p:spPr>
          <a:xfrm>
            <a:off x="445056" y="349687"/>
            <a:ext cx="3179564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Analyse des Résultats</a:t>
            </a:r>
            <a:endParaRPr lang="en-US" sz="250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817FA5B-6710-A7EC-2AD0-4303F6C32AAF}"/>
              </a:ext>
            </a:extLst>
          </p:cNvPr>
          <p:cNvSpPr/>
          <p:nvPr/>
        </p:nvSpPr>
        <p:spPr>
          <a:xfrm>
            <a:off x="3082290" y="8314373"/>
            <a:ext cx="127159" cy="127159"/>
          </a:xfrm>
          <a:prstGeom prst="roundRect">
            <a:avLst>
              <a:gd name="adj" fmla="val 14382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56BDECC-22BF-4DC8-5E80-956B1E811518}"/>
              </a:ext>
            </a:extLst>
          </p:cNvPr>
          <p:cNvSpPr/>
          <p:nvPr/>
        </p:nvSpPr>
        <p:spPr>
          <a:xfrm>
            <a:off x="3270409" y="8314373"/>
            <a:ext cx="495419" cy="127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Épisodes</a:t>
            </a:r>
            <a:endParaRPr lang="en-US" sz="100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9968D7CC-7EF8-32EA-22E3-AE3CC477573F}"/>
              </a:ext>
            </a:extLst>
          </p:cNvPr>
          <p:cNvSpPr/>
          <p:nvPr/>
        </p:nvSpPr>
        <p:spPr>
          <a:xfrm>
            <a:off x="5169575" y="8314373"/>
            <a:ext cx="127159" cy="127159"/>
          </a:xfrm>
          <a:prstGeom prst="roundRect">
            <a:avLst>
              <a:gd name="adj" fmla="val 14382"/>
            </a:avLst>
          </a:prstGeom>
          <a:solidFill>
            <a:srgbClr val="4040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D57362AC-CCD2-8D33-CF3A-D919660ECD39}"/>
              </a:ext>
            </a:extLst>
          </p:cNvPr>
          <p:cNvSpPr/>
          <p:nvPr/>
        </p:nvSpPr>
        <p:spPr>
          <a:xfrm>
            <a:off x="5357693" y="8314373"/>
            <a:ext cx="629960" cy="127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Q-Learning</a:t>
            </a:r>
            <a:endParaRPr lang="en-US" sz="100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1F01407C-2733-15E0-6504-E8B5D21044A0}"/>
              </a:ext>
            </a:extLst>
          </p:cNvPr>
          <p:cNvSpPr/>
          <p:nvPr/>
        </p:nvSpPr>
        <p:spPr>
          <a:xfrm>
            <a:off x="8810982" y="8314373"/>
            <a:ext cx="127159" cy="127159"/>
          </a:xfrm>
          <a:prstGeom prst="roundRect">
            <a:avLst>
              <a:gd name="adj" fmla="val 14382"/>
            </a:avLst>
          </a:prstGeom>
          <a:solidFill>
            <a:srgbClr val="57574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747499D-4D7E-CC12-A76A-AE454483D6AF}"/>
              </a:ext>
            </a:extLst>
          </p:cNvPr>
          <p:cNvSpPr/>
          <p:nvPr/>
        </p:nvSpPr>
        <p:spPr>
          <a:xfrm>
            <a:off x="8999101" y="8314373"/>
            <a:ext cx="293370" cy="127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DQN</a:t>
            </a:r>
            <a:endParaRPr lang="en-US" sz="100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E06BF139-86B8-DA4F-F95E-848EE5A0D871}"/>
              </a:ext>
            </a:extLst>
          </p:cNvPr>
          <p:cNvSpPr/>
          <p:nvPr/>
        </p:nvSpPr>
        <p:spPr>
          <a:xfrm>
            <a:off x="10864572" y="8314373"/>
            <a:ext cx="127159" cy="127159"/>
          </a:xfrm>
          <a:prstGeom prst="roundRect">
            <a:avLst>
              <a:gd name="adj" fmla="val 14382"/>
            </a:avLst>
          </a:prstGeom>
          <a:solidFill>
            <a:srgbClr val="6F6F6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F0C6F81D-B17F-1776-D153-BD69D6E0EE2A}"/>
              </a:ext>
            </a:extLst>
          </p:cNvPr>
          <p:cNvSpPr/>
          <p:nvPr/>
        </p:nvSpPr>
        <p:spPr>
          <a:xfrm>
            <a:off x="11052691" y="8314373"/>
            <a:ext cx="256937" cy="127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PPO</a:t>
            </a:r>
            <a:endParaRPr lang="en-US" sz="100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0B9E302F-9A3A-CB3D-5392-34072AFFF66D}"/>
              </a:ext>
            </a:extLst>
          </p:cNvPr>
          <p:cNvSpPr/>
          <p:nvPr/>
        </p:nvSpPr>
        <p:spPr>
          <a:xfrm>
            <a:off x="445056" y="8838962"/>
            <a:ext cx="6806565" cy="1258491"/>
          </a:xfrm>
          <a:prstGeom prst="roundRect">
            <a:avLst>
              <a:gd name="adj" fmla="val 1516"/>
            </a:avLst>
          </a:prstGeom>
          <a:solidFill>
            <a:srgbClr val="EFECE6"/>
          </a:solidFill>
          <a:ln w="1524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1F55CB73-3F93-6DC3-E57A-D0EC3CC00225}"/>
              </a:ext>
            </a:extLst>
          </p:cNvPr>
          <p:cNvSpPr/>
          <p:nvPr/>
        </p:nvSpPr>
        <p:spPr>
          <a:xfrm>
            <a:off x="587454" y="8981361"/>
            <a:ext cx="1589723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Observations clés</a:t>
            </a:r>
            <a:endParaRPr lang="en-US" sz="125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B4104C67-0B9A-E7F4-37B4-F4F7BE7A2B38}"/>
              </a:ext>
            </a:extLst>
          </p:cNvPr>
          <p:cNvSpPr/>
          <p:nvPr/>
        </p:nvSpPr>
        <p:spPr>
          <a:xfrm>
            <a:off x="587454" y="9256157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Q-Learning: convergence lente mais stable</a:t>
            </a:r>
            <a:endParaRPr lang="en-US" sz="100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0D76B261-CE8B-52AE-507B-886245308646}"/>
              </a:ext>
            </a:extLst>
          </p:cNvPr>
          <p:cNvSpPr/>
          <p:nvPr/>
        </p:nvSpPr>
        <p:spPr>
          <a:xfrm>
            <a:off x="587454" y="9503926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DQN: apprentissage initial plus lent, puis progression rapide</a:t>
            </a:r>
            <a:endParaRPr lang="en-US" sz="100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1FD7F0CF-2655-F2CB-809E-AC3A2C24C91B}"/>
              </a:ext>
            </a:extLst>
          </p:cNvPr>
          <p:cNvSpPr/>
          <p:nvPr/>
        </p:nvSpPr>
        <p:spPr>
          <a:xfrm>
            <a:off x="587454" y="9751695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PPO: meilleure performance finale et adaptation rapide</a:t>
            </a:r>
            <a:endParaRPr lang="en-US" sz="1000"/>
          </a:p>
        </p:txBody>
      </p:sp>
      <p:sp>
        <p:nvSpPr>
          <p:cNvPr id="17" name="Shape 14">
            <a:extLst>
              <a:ext uri="{FF2B5EF4-FFF2-40B4-BE49-F238E27FC236}">
                <a16:creationId xmlns:a16="http://schemas.microsoft.com/office/drawing/2014/main" id="{1C85A7C5-6277-6D09-98B0-F116DA212F8B}"/>
              </a:ext>
            </a:extLst>
          </p:cNvPr>
          <p:cNvSpPr/>
          <p:nvPr/>
        </p:nvSpPr>
        <p:spPr>
          <a:xfrm>
            <a:off x="7378779" y="8838962"/>
            <a:ext cx="6806565" cy="1258491"/>
          </a:xfrm>
          <a:prstGeom prst="roundRect">
            <a:avLst>
              <a:gd name="adj" fmla="val 1516"/>
            </a:avLst>
          </a:prstGeom>
          <a:solidFill>
            <a:srgbClr val="EFECE6"/>
          </a:solidFill>
          <a:ln w="1524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00DBE2CD-4668-DA09-5F01-7AB49BA311F2}"/>
              </a:ext>
            </a:extLst>
          </p:cNvPr>
          <p:cNvSpPr/>
          <p:nvPr/>
        </p:nvSpPr>
        <p:spPr>
          <a:xfrm>
            <a:off x="7521178" y="8981361"/>
            <a:ext cx="1589723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Défis rencontrés</a:t>
            </a:r>
            <a:endParaRPr lang="en-US" sz="125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67B9F0C3-DC5E-6C14-0692-67DA171367AA}"/>
              </a:ext>
            </a:extLst>
          </p:cNvPr>
          <p:cNvSpPr/>
          <p:nvPr/>
        </p:nvSpPr>
        <p:spPr>
          <a:xfrm>
            <a:off x="7521178" y="9256157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Équilibrage exploration/exploitation</a:t>
            </a:r>
            <a:endParaRPr lang="en-US" sz="100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EC80E58-F131-A17E-3D4A-7E101F3AC057}"/>
              </a:ext>
            </a:extLst>
          </p:cNvPr>
          <p:cNvSpPr/>
          <p:nvPr/>
        </p:nvSpPr>
        <p:spPr>
          <a:xfrm>
            <a:off x="7521178" y="9503926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Stabilité d'apprentissage dans DQN</a:t>
            </a:r>
            <a:endParaRPr lang="en-US" sz="1000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E1BDE86F-83B4-3912-8283-9A7A94FEEB8B}"/>
              </a:ext>
            </a:extLst>
          </p:cNvPr>
          <p:cNvSpPr/>
          <p:nvPr/>
        </p:nvSpPr>
        <p:spPr>
          <a:xfrm>
            <a:off x="7521178" y="9751695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Hyperparamètres sensibles pour PPO</a:t>
            </a:r>
            <a:endParaRPr lang="en-US" sz="100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4D6AD996-64DA-ABCA-3EBA-D7EB08AA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709" y="7715178"/>
            <a:ext cx="2943636" cy="51442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6656D9F5-9F76-7580-2402-285FBE5A75E1}"/>
              </a:ext>
            </a:extLst>
          </p:cNvPr>
          <p:cNvSpPr txBox="1"/>
          <p:nvPr/>
        </p:nvSpPr>
        <p:spPr>
          <a:xfrm>
            <a:off x="587454" y="1408204"/>
            <a:ext cx="27015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DQN environnement </a:t>
            </a:r>
            <a:r>
              <a:rPr lang="fr-FR" err="1">
                <a:ea typeface="Calibri"/>
                <a:cs typeface="Calibri"/>
              </a:rPr>
              <a:t>Fetch</a:t>
            </a:r>
            <a:r>
              <a:rPr lang="fr-FR">
                <a:ea typeface="Calibri"/>
                <a:cs typeface="Calibri"/>
              </a:rPr>
              <a:t> avec </a:t>
            </a:r>
            <a:r>
              <a:rPr lang="fr-FR" err="1">
                <a:ea typeface="Calibri"/>
                <a:cs typeface="Calibri"/>
              </a:rPr>
              <a:t>Pytorch</a:t>
            </a:r>
            <a:endParaRPr lang="fr-FR">
              <a:ea typeface="Calibri"/>
              <a:cs typeface="Calibri"/>
            </a:endParaRPr>
          </a:p>
        </p:txBody>
      </p:sp>
      <p:pic>
        <p:nvPicPr>
          <p:cNvPr id="3" name="Image 2" descr="Une image contenant texte, lign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71D8D3B6-A584-8F2F-41F5-9ECF58035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155" y="1900800"/>
            <a:ext cx="8913690" cy="5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6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21086-5628-C1C0-CFB9-155470BC2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C678EA7-8ACD-1EB0-0936-7A1B0BBE25D2}"/>
              </a:ext>
            </a:extLst>
          </p:cNvPr>
          <p:cNvSpPr/>
          <p:nvPr/>
        </p:nvSpPr>
        <p:spPr>
          <a:xfrm>
            <a:off x="445056" y="349687"/>
            <a:ext cx="3179564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500" b="1">
                <a:solidFill>
                  <a:srgbClr val="282824"/>
                </a:solidFill>
                <a:latin typeface="Lato Bold"/>
                <a:ea typeface="Lato Bold"/>
                <a:cs typeface="Lato Bold"/>
              </a:rPr>
              <a:t>Interpretation du </a:t>
            </a:r>
            <a:r>
              <a:rPr lang="en-US" sz="2500" b="1" err="1">
                <a:solidFill>
                  <a:srgbClr val="282824"/>
                </a:solidFill>
                <a:latin typeface="Lato Bold"/>
                <a:ea typeface="Lato Bold"/>
                <a:cs typeface="Lato Bold"/>
              </a:rPr>
              <a:t>graphe</a:t>
            </a: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1F6E103E-C3EA-7EC2-90AC-A7DCAAA3C1C6}"/>
              </a:ext>
            </a:extLst>
          </p:cNvPr>
          <p:cNvSpPr/>
          <p:nvPr/>
        </p:nvSpPr>
        <p:spPr>
          <a:xfrm>
            <a:off x="3082290" y="8314373"/>
            <a:ext cx="127159" cy="127159"/>
          </a:xfrm>
          <a:prstGeom prst="roundRect">
            <a:avLst>
              <a:gd name="adj" fmla="val 14382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8177675-636E-CA92-AC8D-E7003DB2B2DB}"/>
              </a:ext>
            </a:extLst>
          </p:cNvPr>
          <p:cNvSpPr/>
          <p:nvPr/>
        </p:nvSpPr>
        <p:spPr>
          <a:xfrm>
            <a:off x="3270409" y="8314373"/>
            <a:ext cx="495419" cy="127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Épisodes</a:t>
            </a:r>
            <a:endParaRPr lang="en-US" sz="100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7C5FACCD-8E41-F29C-A63A-EF5F78C36B4F}"/>
              </a:ext>
            </a:extLst>
          </p:cNvPr>
          <p:cNvSpPr/>
          <p:nvPr/>
        </p:nvSpPr>
        <p:spPr>
          <a:xfrm>
            <a:off x="5169575" y="8314373"/>
            <a:ext cx="127159" cy="127159"/>
          </a:xfrm>
          <a:prstGeom prst="roundRect">
            <a:avLst>
              <a:gd name="adj" fmla="val 14382"/>
            </a:avLst>
          </a:prstGeom>
          <a:solidFill>
            <a:srgbClr val="4040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7C4E4A47-C344-083A-1077-9C431625079C}"/>
              </a:ext>
            </a:extLst>
          </p:cNvPr>
          <p:cNvSpPr/>
          <p:nvPr/>
        </p:nvSpPr>
        <p:spPr>
          <a:xfrm>
            <a:off x="5357693" y="8314373"/>
            <a:ext cx="629960" cy="127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Q-Learning</a:t>
            </a:r>
            <a:endParaRPr lang="en-US" sz="100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DCE6C79B-F2A2-FF51-DA6F-871EEE57936C}"/>
              </a:ext>
            </a:extLst>
          </p:cNvPr>
          <p:cNvSpPr/>
          <p:nvPr/>
        </p:nvSpPr>
        <p:spPr>
          <a:xfrm>
            <a:off x="8810982" y="8314373"/>
            <a:ext cx="127159" cy="127159"/>
          </a:xfrm>
          <a:prstGeom prst="roundRect">
            <a:avLst>
              <a:gd name="adj" fmla="val 14382"/>
            </a:avLst>
          </a:prstGeom>
          <a:solidFill>
            <a:srgbClr val="57574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078D5BF5-3050-BAD5-44D4-0898EB3C35C0}"/>
              </a:ext>
            </a:extLst>
          </p:cNvPr>
          <p:cNvSpPr/>
          <p:nvPr/>
        </p:nvSpPr>
        <p:spPr>
          <a:xfrm>
            <a:off x="8999101" y="8314373"/>
            <a:ext cx="293370" cy="127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DQN</a:t>
            </a:r>
            <a:endParaRPr lang="en-US" sz="100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2830456C-914F-F4A8-C4A9-73794185E937}"/>
              </a:ext>
            </a:extLst>
          </p:cNvPr>
          <p:cNvSpPr/>
          <p:nvPr/>
        </p:nvSpPr>
        <p:spPr>
          <a:xfrm>
            <a:off x="10864572" y="8314373"/>
            <a:ext cx="127159" cy="127159"/>
          </a:xfrm>
          <a:prstGeom prst="roundRect">
            <a:avLst>
              <a:gd name="adj" fmla="val 14382"/>
            </a:avLst>
          </a:prstGeom>
          <a:solidFill>
            <a:srgbClr val="6F6F6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C4763907-0DE3-E62E-19DB-A97C0345A14B}"/>
              </a:ext>
            </a:extLst>
          </p:cNvPr>
          <p:cNvSpPr/>
          <p:nvPr/>
        </p:nvSpPr>
        <p:spPr>
          <a:xfrm>
            <a:off x="11052691" y="8314373"/>
            <a:ext cx="256937" cy="127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PPO</a:t>
            </a:r>
            <a:endParaRPr lang="en-US" sz="100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5644F76-45B1-4159-5CCE-8D45982A13B1}"/>
              </a:ext>
            </a:extLst>
          </p:cNvPr>
          <p:cNvSpPr/>
          <p:nvPr/>
        </p:nvSpPr>
        <p:spPr>
          <a:xfrm>
            <a:off x="445056" y="8838962"/>
            <a:ext cx="6806565" cy="1258491"/>
          </a:xfrm>
          <a:prstGeom prst="roundRect">
            <a:avLst>
              <a:gd name="adj" fmla="val 1516"/>
            </a:avLst>
          </a:prstGeom>
          <a:solidFill>
            <a:srgbClr val="EFECE6"/>
          </a:solidFill>
          <a:ln w="1524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39551790-F726-B859-A49C-5BE769234EE7}"/>
              </a:ext>
            </a:extLst>
          </p:cNvPr>
          <p:cNvSpPr/>
          <p:nvPr/>
        </p:nvSpPr>
        <p:spPr>
          <a:xfrm>
            <a:off x="587454" y="8981361"/>
            <a:ext cx="1589723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Observations clés</a:t>
            </a:r>
            <a:endParaRPr lang="en-US" sz="125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84D8D7F7-6D69-176F-502B-F30025462BB6}"/>
              </a:ext>
            </a:extLst>
          </p:cNvPr>
          <p:cNvSpPr/>
          <p:nvPr/>
        </p:nvSpPr>
        <p:spPr>
          <a:xfrm>
            <a:off x="587454" y="9256157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Q-Learning: convergence lente mais stable</a:t>
            </a:r>
            <a:endParaRPr lang="en-US" sz="100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D08FC707-3EC6-F563-FA18-A16F46D88BAF}"/>
              </a:ext>
            </a:extLst>
          </p:cNvPr>
          <p:cNvSpPr/>
          <p:nvPr/>
        </p:nvSpPr>
        <p:spPr>
          <a:xfrm>
            <a:off x="587454" y="9503926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DQN: apprentissage initial plus lent, puis progression rapide</a:t>
            </a:r>
            <a:endParaRPr lang="en-US" sz="100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A81C0587-699C-1DB4-89D1-3E1179056604}"/>
              </a:ext>
            </a:extLst>
          </p:cNvPr>
          <p:cNvSpPr/>
          <p:nvPr/>
        </p:nvSpPr>
        <p:spPr>
          <a:xfrm>
            <a:off x="587454" y="9751695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PPO: meilleure performance finale et adaptation rapide</a:t>
            </a:r>
            <a:endParaRPr lang="en-US" sz="1000"/>
          </a:p>
        </p:txBody>
      </p:sp>
      <p:sp>
        <p:nvSpPr>
          <p:cNvPr id="17" name="Shape 14">
            <a:extLst>
              <a:ext uri="{FF2B5EF4-FFF2-40B4-BE49-F238E27FC236}">
                <a16:creationId xmlns:a16="http://schemas.microsoft.com/office/drawing/2014/main" id="{F2A90BD9-A6DA-470E-2A3E-01DE380C2490}"/>
              </a:ext>
            </a:extLst>
          </p:cNvPr>
          <p:cNvSpPr/>
          <p:nvPr/>
        </p:nvSpPr>
        <p:spPr>
          <a:xfrm>
            <a:off x="7378779" y="8838962"/>
            <a:ext cx="6806565" cy="1258491"/>
          </a:xfrm>
          <a:prstGeom prst="roundRect">
            <a:avLst>
              <a:gd name="adj" fmla="val 1516"/>
            </a:avLst>
          </a:prstGeom>
          <a:solidFill>
            <a:srgbClr val="EFECE6"/>
          </a:solidFill>
          <a:ln w="1524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D721ADC4-5CDC-0705-A8D1-10A8B5F62B49}"/>
              </a:ext>
            </a:extLst>
          </p:cNvPr>
          <p:cNvSpPr/>
          <p:nvPr/>
        </p:nvSpPr>
        <p:spPr>
          <a:xfrm>
            <a:off x="7521178" y="8981361"/>
            <a:ext cx="1589723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Défis rencontrés</a:t>
            </a:r>
            <a:endParaRPr lang="en-US" sz="125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D2A7F5D5-C68E-3B82-2078-205238AEC719}"/>
              </a:ext>
            </a:extLst>
          </p:cNvPr>
          <p:cNvSpPr/>
          <p:nvPr/>
        </p:nvSpPr>
        <p:spPr>
          <a:xfrm>
            <a:off x="7521178" y="9256157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Équilibrage exploration/exploitation</a:t>
            </a:r>
            <a:endParaRPr lang="en-US" sz="100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2A2A2680-A06B-ED86-735E-7DFB72A149F2}"/>
              </a:ext>
            </a:extLst>
          </p:cNvPr>
          <p:cNvSpPr/>
          <p:nvPr/>
        </p:nvSpPr>
        <p:spPr>
          <a:xfrm>
            <a:off x="7521178" y="9503926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Stabilité d'apprentissage dans DQN</a:t>
            </a:r>
            <a:endParaRPr lang="en-US" sz="1000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7043A3E6-5A6D-09B6-8FE2-E0DC208E1261}"/>
              </a:ext>
            </a:extLst>
          </p:cNvPr>
          <p:cNvSpPr/>
          <p:nvPr/>
        </p:nvSpPr>
        <p:spPr>
          <a:xfrm>
            <a:off x="7521178" y="9751695"/>
            <a:ext cx="6521768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Hyperparamètres sensibles pour PPO</a:t>
            </a:r>
            <a:endParaRPr lang="en-US" sz="100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43B6CFB7-FF2A-A046-1849-16394D818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709" y="7715178"/>
            <a:ext cx="2943636" cy="51442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99D233D1-5489-77D9-BF3D-57C2DB9DEB76}"/>
              </a:ext>
            </a:extLst>
          </p:cNvPr>
          <p:cNvSpPr txBox="1"/>
          <p:nvPr/>
        </p:nvSpPr>
        <p:spPr>
          <a:xfrm>
            <a:off x="587454" y="1408204"/>
            <a:ext cx="27015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ea typeface="Calibri"/>
                <a:cs typeface="Calibri"/>
              </a:rPr>
              <a:t>DQN environnement </a:t>
            </a:r>
            <a:r>
              <a:rPr lang="fr-FR" err="1">
                <a:ea typeface="Calibri"/>
                <a:cs typeface="Calibri"/>
              </a:rPr>
              <a:t>Fetch</a:t>
            </a:r>
            <a:r>
              <a:rPr lang="fr-FR">
                <a:ea typeface="Calibri"/>
                <a:cs typeface="Calibri"/>
              </a:rPr>
              <a:t> avec </a:t>
            </a:r>
            <a:r>
              <a:rPr lang="fr-FR" err="1">
                <a:ea typeface="Calibri"/>
                <a:cs typeface="Calibri"/>
              </a:rPr>
              <a:t>Pytorch</a:t>
            </a:r>
            <a:endParaRPr lang="fr-FR">
              <a:ea typeface="Calibri"/>
              <a:cs typeface="Calibri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6185ED0-1826-A76A-96BE-0C089A77C989}"/>
              </a:ext>
            </a:extLst>
          </p:cNvPr>
          <p:cNvSpPr txBox="1"/>
          <p:nvPr/>
        </p:nvSpPr>
        <p:spPr>
          <a:xfrm>
            <a:off x="5994400" y="8467"/>
            <a:ext cx="6824133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/>
              <a:t>Interprétation</a:t>
            </a:r>
            <a:r>
              <a:rPr lang="en-US" sz="2000" b="1"/>
              <a:t> du </a:t>
            </a:r>
            <a:r>
              <a:rPr lang="en-US" sz="2000" b="1" err="1"/>
              <a:t>graphe</a:t>
            </a:r>
            <a:r>
              <a:rPr lang="en-US" sz="2000" b="1"/>
              <a:t> "Reward per Episode"</a:t>
            </a:r>
            <a:endParaRPr lang="en-US" sz="2000" b="1">
              <a:ea typeface="Calibri"/>
              <a:cs typeface="Calibri"/>
            </a:endParaRPr>
          </a:p>
          <a:p>
            <a:r>
              <a:rPr lang="en-US" sz="2000" b="1"/>
              <a:t>Ce </a:t>
            </a:r>
            <a:r>
              <a:rPr lang="en-US" sz="2000" b="1" err="1"/>
              <a:t>qu’on</a:t>
            </a:r>
            <a:r>
              <a:rPr lang="en-US" sz="2000" b="1"/>
              <a:t> observe :</a:t>
            </a:r>
            <a:endParaRPr lang="en-US" sz="2000" b="1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000" b="1" err="1"/>
              <a:t>Récompenses</a:t>
            </a:r>
            <a:r>
              <a:rPr lang="en-US" sz="2000" b="1"/>
              <a:t> très </a:t>
            </a:r>
            <a:r>
              <a:rPr lang="en-US" sz="2000" b="1" err="1"/>
              <a:t>faibles</a:t>
            </a:r>
            <a:r>
              <a:rPr lang="en-US" sz="2000" b="1"/>
              <a:t> </a:t>
            </a:r>
            <a:r>
              <a:rPr lang="en-US" sz="2000" b="1" err="1"/>
              <a:t>ou</a:t>
            </a:r>
            <a:r>
              <a:rPr lang="en-US" sz="2000" b="1"/>
              <a:t> </a:t>
            </a:r>
            <a:r>
              <a:rPr lang="en-US" sz="2000" b="1" err="1"/>
              <a:t>nulles</a:t>
            </a:r>
            <a:r>
              <a:rPr lang="en-US" sz="2000" b="1"/>
              <a:t> dans la </a:t>
            </a:r>
            <a:r>
              <a:rPr lang="en-US" sz="2000" b="1" err="1"/>
              <a:t>majorité</a:t>
            </a:r>
            <a:r>
              <a:rPr lang="en-US" sz="2000" b="1"/>
              <a:t> des </a:t>
            </a:r>
            <a:r>
              <a:rPr lang="en-US" sz="2000" b="1" err="1"/>
              <a:t>épisodes</a:t>
            </a:r>
            <a:r>
              <a:rPr lang="en-US" sz="2000" b="1"/>
              <a:t>.</a:t>
            </a:r>
            <a:endParaRPr lang="en-US" sz="2000" b="1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000" err="1"/>
              <a:t>Quelques</a:t>
            </a:r>
            <a:r>
              <a:rPr lang="en-US" sz="2000"/>
              <a:t> pics de </a:t>
            </a:r>
            <a:r>
              <a:rPr lang="en-US" sz="2000" err="1"/>
              <a:t>récompenses</a:t>
            </a:r>
            <a:r>
              <a:rPr lang="en-US" sz="2000"/>
              <a:t> entre </a:t>
            </a:r>
            <a:r>
              <a:rPr lang="en-US" sz="2000" b="1"/>
              <a:t>0.5 et 1.0</a:t>
            </a:r>
            <a:r>
              <a:rPr lang="en-US" sz="2000"/>
              <a:t>, </a:t>
            </a:r>
            <a:r>
              <a:rPr lang="en-US" sz="2000" err="1"/>
              <a:t>mais</a:t>
            </a:r>
            <a:r>
              <a:rPr lang="en-US" sz="2000"/>
              <a:t> très </a:t>
            </a:r>
            <a:r>
              <a:rPr lang="en-US" sz="2000" err="1"/>
              <a:t>sporadiques</a:t>
            </a:r>
            <a:r>
              <a:rPr lang="en-US" sz="2000"/>
              <a:t>.</a:t>
            </a:r>
            <a:endParaRPr lang="en-US" sz="200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000"/>
              <a:t>Une </a:t>
            </a:r>
            <a:r>
              <a:rPr lang="en-US" sz="2000" b="1"/>
              <a:t>tendance plate</a:t>
            </a:r>
            <a:r>
              <a:rPr lang="en-US" sz="2000"/>
              <a:t> avec très peu de </a:t>
            </a:r>
            <a:r>
              <a:rPr lang="en-US" sz="2000" err="1"/>
              <a:t>progrès</a:t>
            </a:r>
            <a:r>
              <a:rPr lang="en-US" sz="2000"/>
              <a:t> global visible.</a:t>
            </a:r>
            <a:endParaRPr lang="en-US" sz="200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000" err="1"/>
              <a:t>Aucune</a:t>
            </a:r>
            <a:r>
              <a:rPr lang="en-US" sz="2000"/>
              <a:t> </a:t>
            </a:r>
            <a:r>
              <a:rPr lang="en-US" sz="2000" err="1"/>
              <a:t>amélioration</a:t>
            </a:r>
            <a:r>
              <a:rPr lang="en-US" sz="2000"/>
              <a:t> stable </a:t>
            </a:r>
            <a:r>
              <a:rPr lang="en-US" sz="2000" err="1"/>
              <a:t>ou</a:t>
            </a:r>
            <a:r>
              <a:rPr lang="en-US" sz="2000"/>
              <a:t> </a:t>
            </a:r>
            <a:r>
              <a:rPr lang="en-US" sz="2000" err="1"/>
              <a:t>soutenue</a:t>
            </a:r>
            <a:r>
              <a:rPr lang="en-US" sz="2000"/>
              <a:t> sur la durée de </a:t>
            </a:r>
            <a:r>
              <a:rPr lang="en-US" sz="2000" err="1"/>
              <a:t>l’entraînement</a:t>
            </a:r>
            <a:r>
              <a:rPr lang="en-US" sz="2000"/>
              <a:t> (50 </a:t>
            </a:r>
            <a:r>
              <a:rPr lang="en-US" sz="2000" err="1"/>
              <a:t>épisodes</a:t>
            </a:r>
            <a:r>
              <a:rPr lang="en-US" sz="2000"/>
              <a:t>).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 b="1"/>
              <a:t>Constat :</a:t>
            </a:r>
            <a:endParaRPr lang="en-US" sz="2000" b="1">
              <a:ea typeface="Calibri"/>
              <a:cs typeface="Calibri"/>
            </a:endParaRPr>
          </a:p>
          <a:p>
            <a:r>
              <a:rPr lang="en-US" sz="2000" err="1"/>
              <a:t>L’agent</a:t>
            </a:r>
            <a:r>
              <a:rPr lang="en-US" sz="2000"/>
              <a:t> </a:t>
            </a:r>
            <a:r>
              <a:rPr lang="en-US" sz="2000" b="1" err="1"/>
              <a:t>n’apprend</a:t>
            </a:r>
            <a:r>
              <a:rPr lang="en-US" sz="2000" b="1"/>
              <a:t> pas un </a:t>
            </a:r>
            <a:r>
              <a:rPr lang="en-US" sz="2000" b="1" err="1"/>
              <a:t>comportement</a:t>
            </a:r>
            <a:r>
              <a:rPr lang="en-US" sz="2000" b="1"/>
              <a:t> </a:t>
            </a:r>
            <a:r>
              <a:rPr lang="en-US" sz="2000" b="1" err="1"/>
              <a:t>cohérent</a:t>
            </a:r>
            <a:r>
              <a:rPr lang="en-US" sz="2000"/>
              <a:t>. Il </a:t>
            </a:r>
            <a:r>
              <a:rPr lang="en-US" sz="2000" err="1"/>
              <a:t>obtient</a:t>
            </a:r>
            <a:r>
              <a:rPr lang="en-US" sz="2000"/>
              <a:t> </a:t>
            </a:r>
            <a:r>
              <a:rPr lang="en-US" sz="2000" err="1"/>
              <a:t>parfois</a:t>
            </a:r>
            <a:r>
              <a:rPr lang="en-US" sz="2000"/>
              <a:t> </a:t>
            </a:r>
            <a:r>
              <a:rPr lang="en-US" sz="2000" err="1"/>
              <a:t>une</a:t>
            </a:r>
            <a:r>
              <a:rPr lang="en-US" sz="2000"/>
              <a:t> bonne </a:t>
            </a:r>
            <a:r>
              <a:rPr lang="en-US" sz="2000" err="1"/>
              <a:t>récompense</a:t>
            </a:r>
            <a:r>
              <a:rPr lang="en-US" sz="2000"/>
              <a:t> (</a:t>
            </a:r>
            <a:r>
              <a:rPr lang="en-US" sz="2000" err="1"/>
              <a:t>probablement</a:t>
            </a:r>
            <a:r>
              <a:rPr lang="en-US" sz="2000"/>
              <a:t> par chance), </a:t>
            </a:r>
            <a:r>
              <a:rPr lang="en-US" sz="2000" err="1"/>
              <a:t>mais</a:t>
            </a:r>
            <a:r>
              <a:rPr lang="en-US" sz="2000"/>
              <a:t> </a:t>
            </a:r>
            <a:r>
              <a:rPr lang="en-US" sz="2000" b="1" err="1"/>
              <a:t>n’est</a:t>
            </a:r>
            <a:r>
              <a:rPr lang="en-US" sz="2000" b="1"/>
              <a:t> pas capable de </a:t>
            </a:r>
            <a:r>
              <a:rPr lang="en-US" sz="2000" b="1" err="1"/>
              <a:t>reproduire</a:t>
            </a:r>
            <a:r>
              <a:rPr lang="en-US" sz="2000" b="1"/>
              <a:t> </a:t>
            </a:r>
            <a:r>
              <a:rPr lang="en-US" sz="2000" b="1" err="1"/>
              <a:t>ou</a:t>
            </a:r>
            <a:r>
              <a:rPr lang="en-US" sz="2000" b="1"/>
              <a:t> </a:t>
            </a:r>
            <a:r>
              <a:rPr lang="en-US" sz="2000" b="1" err="1"/>
              <a:t>généraliser</a:t>
            </a:r>
            <a:r>
              <a:rPr lang="en-US" sz="2000"/>
              <a:t> </a:t>
            </a:r>
            <a:r>
              <a:rPr lang="en-US" sz="2000" err="1"/>
              <a:t>ce</a:t>
            </a:r>
            <a:r>
              <a:rPr lang="en-US" sz="2000"/>
              <a:t> </a:t>
            </a:r>
            <a:r>
              <a:rPr lang="en-US" sz="2000" err="1"/>
              <a:t>comportement</a:t>
            </a:r>
            <a:r>
              <a:rPr lang="en-US" sz="2000"/>
              <a:t>.</a:t>
            </a: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5632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7312" y="496491"/>
            <a:ext cx="711779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00"/>
              </a:lnSpc>
            </a:pPr>
            <a:r>
              <a:rPr lang="en-US" sz="3500" b="1">
                <a:solidFill>
                  <a:srgbClr val="282824"/>
                </a:solidFill>
                <a:latin typeface="Lato Bold"/>
                <a:ea typeface="Lato Bold"/>
                <a:cs typeface="Lato Bold"/>
              </a:rPr>
              <a:t>PPO</a:t>
            </a:r>
          </a:p>
        </p:txBody>
      </p:sp>
      <p:sp>
        <p:nvSpPr>
          <p:cNvPr id="4" name="Shape 1"/>
          <p:cNvSpPr/>
          <p:nvPr/>
        </p:nvSpPr>
        <p:spPr>
          <a:xfrm>
            <a:off x="6117312" y="1600557"/>
            <a:ext cx="7882176" cy="2854285"/>
          </a:xfrm>
          <a:prstGeom prst="roundRect">
            <a:avLst>
              <a:gd name="adj" fmla="val 3844"/>
            </a:avLst>
          </a:prstGeom>
          <a:solidFill>
            <a:srgbClr val="EFEC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6117312" y="1577697"/>
            <a:ext cx="7882176" cy="91440"/>
          </a:xfrm>
          <a:prstGeom prst="roundRect">
            <a:avLst>
              <a:gd name="adj" fmla="val 29572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9788009" y="1330166"/>
            <a:ext cx="540782" cy="540782"/>
          </a:xfrm>
          <a:prstGeom prst="roundRect">
            <a:avLst>
              <a:gd name="adj" fmla="val 169088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291" y="1465302"/>
            <a:ext cx="216218" cy="2703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20433" y="2051209"/>
            <a:ext cx="2253377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750" b="1" err="1">
                <a:solidFill>
                  <a:srgbClr val="4A4A45"/>
                </a:solidFill>
                <a:latin typeface="Lato Bold"/>
                <a:ea typeface="Lato Bold"/>
                <a:cs typeface="Lato Bold"/>
              </a:rPr>
              <a:t>C'est</a:t>
            </a:r>
            <a:r>
              <a:rPr lang="en-US" sz="1750" b="1">
                <a:solidFill>
                  <a:srgbClr val="4A4A45"/>
                </a:solidFill>
                <a:latin typeface="Lato Bold"/>
                <a:ea typeface="Lato Bold"/>
                <a:cs typeface="Lato Bold"/>
              </a:rPr>
              <a:t> quoi ?</a:t>
            </a:r>
          </a:p>
        </p:txBody>
      </p:sp>
      <p:sp>
        <p:nvSpPr>
          <p:cNvPr id="9" name="Text 5"/>
          <p:cNvSpPr/>
          <p:nvPr/>
        </p:nvSpPr>
        <p:spPr>
          <a:xfrm>
            <a:off x="6320433" y="2441019"/>
            <a:ext cx="747593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Un </a:t>
            </a:r>
            <a:r>
              <a:rPr lang="en-US" sz="1400" err="1">
                <a:solidFill>
                  <a:srgbClr val="4A4A45"/>
                </a:solidFill>
                <a:ea typeface="+mn-lt"/>
                <a:cs typeface="+mn-lt"/>
              </a:rPr>
              <a:t>algorithme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4A4A45"/>
                </a:solidFill>
                <a:ea typeface="+mn-lt"/>
                <a:cs typeface="+mn-lt"/>
              </a:rPr>
              <a:t>d’apprentissage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 par </a:t>
            </a:r>
            <a:r>
              <a:rPr lang="en-US" sz="1400" err="1">
                <a:solidFill>
                  <a:srgbClr val="4A4A45"/>
                </a:solidFill>
                <a:ea typeface="+mn-lt"/>
                <a:cs typeface="+mn-lt"/>
              </a:rPr>
              <a:t>renforcement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 </a:t>
            </a:r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qui </a:t>
            </a:r>
            <a:r>
              <a:rPr lang="en-US" sz="1400" b="1" err="1">
                <a:solidFill>
                  <a:srgbClr val="4A4A45"/>
                </a:solidFill>
                <a:ea typeface="+mn-lt"/>
                <a:cs typeface="+mn-lt"/>
              </a:rPr>
              <a:t>apprend</a:t>
            </a:r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 à </a:t>
            </a:r>
            <a:r>
              <a:rPr lang="en-US" sz="1400" b="1" err="1">
                <a:solidFill>
                  <a:srgbClr val="4A4A45"/>
                </a:solidFill>
                <a:ea typeface="+mn-lt"/>
                <a:cs typeface="+mn-lt"/>
              </a:rPr>
              <a:t>l’agent</a:t>
            </a:r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 à bien </a:t>
            </a:r>
            <a:r>
              <a:rPr lang="en-US" sz="1400" b="1" err="1">
                <a:solidFill>
                  <a:srgbClr val="4A4A45"/>
                </a:solidFill>
                <a:ea typeface="+mn-lt"/>
                <a:cs typeface="+mn-lt"/>
              </a:rPr>
              <a:t>agir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 dans son </a:t>
            </a:r>
            <a:r>
              <a:rPr lang="en-US" sz="1400" err="1">
                <a:solidFill>
                  <a:srgbClr val="4A4A45"/>
                </a:solidFill>
                <a:ea typeface="+mn-lt"/>
                <a:cs typeface="+mn-lt"/>
              </a:rPr>
              <a:t>environnement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.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320433" y="3125867"/>
            <a:ext cx="747593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/>
              <a:buChar char="•"/>
            </a:pPr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Objectif :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 améliorer la stratégie de l’agent sans faire de changements trop brusques.</a:t>
            </a: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 err="1">
                <a:solidFill>
                  <a:srgbClr val="4A4A45"/>
                </a:solidFill>
                <a:ea typeface="+mn-lt"/>
                <a:cs typeface="+mn-lt"/>
              </a:rPr>
              <a:t>Méthode</a:t>
            </a:r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 :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 on </a:t>
            </a:r>
            <a:r>
              <a:rPr lang="en-US" sz="1400" b="1" err="1">
                <a:solidFill>
                  <a:srgbClr val="4A4A45"/>
                </a:solidFill>
                <a:ea typeface="+mn-lt"/>
                <a:cs typeface="+mn-lt"/>
              </a:rPr>
              <a:t>bloque</a:t>
            </a:r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 les mises à jour trop </a:t>
            </a:r>
            <a:r>
              <a:rPr lang="en-US" sz="1400" b="1" err="1">
                <a:solidFill>
                  <a:srgbClr val="4A4A45"/>
                </a:solidFill>
                <a:ea typeface="+mn-lt"/>
                <a:cs typeface="+mn-lt"/>
              </a:rPr>
              <a:t>extrêmes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 pour que </a:t>
            </a:r>
            <a:r>
              <a:rPr lang="en-US" sz="1400" err="1">
                <a:solidFill>
                  <a:srgbClr val="4A4A45"/>
                </a:solidFill>
                <a:ea typeface="+mn-lt"/>
                <a:cs typeface="+mn-lt"/>
              </a:rPr>
              <a:t>l’apprentissage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4A4A45"/>
                </a:solidFill>
                <a:ea typeface="+mn-lt"/>
                <a:cs typeface="+mn-lt"/>
              </a:rPr>
              <a:t>reste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 stable.</a:t>
            </a:r>
            <a:endParaRPr lang="en-US">
              <a:ea typeface="+mn-lt"/>
              <a:cs typeface="+mn-lt"/>
            </a:endParaRPr>
          </a:p>
          <a:p>
            <a:pPr>
              <a:lnSpc>
                <a:spcPts val="2250"/>
              </a:lnSpc>
            </a:pPr>
            <a:endParaRPr lang="en-US" sz="1400">
              <a:solidFill>
                <a:srgbClr val="4A4A45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320433" y="3930729"/>
            <a:ext cx="747593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550"/>
          </a:p>
        </p:txBody>
      </p:sp>
      <p:sp>
        <p:nvSpPr>
          <p:cNvPr id="13" name="Shape 8"/>
          <p:cNvSpPr/>
          <p:nvPr/>
        </p:nvSpPr>
        <p:spPr>
          <a:xfrm>
            <a:off x="6117312" y="4905494"/>
            <a:ext cx="7882176" cy="2827615"/>
          </a:xfrm>
          <a:prstGeom prst="roundRect">
            <a:avLst>
              <a:gd name="adj" fmla="val 3881"/>
            </a:avLst>
          </a:prstGeom>
          <a:solidFill>
            <a:srgbClr val="EFEC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Shape 9"/>
          <p:cNvSpPr/>
          <p:nvPr/>
        </p:nvSpPr>
        <p:spPr>
          <a:xfrm>
            <a:off x="6117312" y="4882634"/>
            <a:ext cx="7882176" cy="91440"/>
          </a:xfrm>
          <a:prstGeom prst="roundRect">
            <a:avLst>
              <a:gd name="adj" fmla="val 29572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Shape 10"/>
          <p:cNvSpPr/>
          <p:nvPr/>
        </p:nvSpPr>
        <p:spPr>
          <a:xfrm>
            <a:off x="9788009" y="4635103"/>
            <a:ext cx="540782" cy="540782"/>
          </a:xfrm>
          <a:prstGeom prst="roundRect">
            <a:avLst>
              <a:gd name="adj" fmla="val 169088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0291" y="4770239"/>
            <a:ext cx="216218" cy="2703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20433" y="5356146"/>
            <a:ext cx="227552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750" b="1" err="1">
                <a:solidFill>
                  <a:srgbClr val="4A4A45"/>
                </a:solidFill>
                <a:ea typeface="+mn-lt"/>
                <a:cs typeface="+mn-lt"/>
              </a:rPr>
              <a:t>Pourquoi</a:t>
            </a:r>
            <a:r>
              <a:rPr lang="en-US" sz="1750" b="1">
                <a:solidFill>
                  <a:srgbClr val="4A4A45"/>
                </a:solidFill>
                <a:ea typeface="+mn-lt"/>
                <a:cs typeface="+mn-lt"/>
              </a:rPr>
              <a:t> PPO </a:t>
            </a:r>
            <a:r>
              <a:rPr lang="en-US" sz="1750" b="1" err="1">
                <a:solidFill>
                  <a:srgbClr val="4A4A45"/>
                </a:solidFill>
                <a:ea typeface="+mn-lt"/>
                <a:cs typeface="+mn-lt"/>
              </a:rPr>
              <a:t>est</a:t>
            </a:r>
            <a:r>
              <a:rPr lang="en-US" sz="1750" b="1">
                <a:solidFill>
                  <a:srgbClr val="4A4A45"/>
                </a:solidFill>
                <a:ea typeface="+mn-lt"/>
                <a:cs typeface="+mn-lt"/>
              </a:rPr>
              <a:t> utile ?</a:t>
            </a:r>
            <a:endParaRPr lang="fr-FR" b="1">
              <a:ea typeface="Calibri"/>
              <a:cs typeface="Calibri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320433" y="5745956"/>
            <a:ext cx="7475934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Particulièrement efficace pour:</a:t>
            </a:r>
            <a:endParaRPr lang="en-US" sz="1400"/>
          </a:p>
        </p:txBody>
      </p:sp>
      <p:sp>
        <p:nvSpPr>
          <p:cNvPr id="19" name="Text 13"/>
          <p:cNvSpPr/>
          <p:nvPr/>
        </p:nvSpPr>
        <p:spPr>
          <a:xfrm>
            <a:off x="6320433" y="6142434"/>
            <a:ext cx="7475934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Environnements avec obstacles et contraintes spatiales</a:t>
            </a:r>
            <a:endParaRPr lang="en-US" sz="1400"/>
          </a:p>
        </p:txBody>
      </p:sp>
      <p:sp>
        <p:nvSpPr>
          <p:cNvPr id="20" name="Text 14"/>
          <p:cNvSpPr/>
          <p:nvPr/>
        </p:nvSpPr>
        <p:spPr>
          <a:xfrm>
            <a:off x="6320433" y="6493788"/>
            <a:ext cx="7475934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Tâches nécessitant une planification à long terme</a:t>
            </a:r>
            <a:endParaRPr lang="en-US" sz="1400"/>
          </a:p>
        </p:txBody>
      </p:sp>
      <p:sp>
        <p:nvSpPr>
          <p:cNvPr id="21" name="Text 15"/>
          <p:cNvSpPr/>
          <p:nvPr/>
        </p:nvSpPr>
        <p:spPr>
          <a:xfrm>
            <a:off x="6320433" y="6845141"/>
            <a:ext cx="7475934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Situations où les récompenses sont rares ou différées</a:t>
            </a:r>
            <a:endParaRPr lang="en-US" sz="1400"/>
          </a:p>
        </p:txBody>
      </p:sp>
      <p:sp>
        <p:nvSpPr>
          <p:cNvPr id="22" name="Text 16"/>
          <p:cNvSpPr/>
          <p:nvPr/>
        </p:nvSpPr>
        <p:spPr>
          <a:xfrm>
            <a:off x="6320433" y="7241619"/>
            <a:ext cx="7475934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Permet d'explorer efficacement l'espace des politiques sans déstabiliser l'apprentissage.</a:t>
            </a:r>
            <a:endParaRPr lang="en-US" sz="140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E1B30AE6-C9AA-1D66-D6B0-67CF9C38E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6764" y="7638097"/>
            <a:ext cx="2943636" cy="5144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1002</Words>
  <Application>Microsoft Office PowerPoint</Application>
  <PresentationFormat>Personnalisé</PresentationFormat>
  <Paragraphs>172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Lato</vt:lpstr>
      <vt:lpstr>Lato Bold</vt:lpstr>
      <vt:lpstr>Consolas</vt:lpstr>
      <vt:lpstr>Arial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Carolle Digit</dc:creator>
  <cp:lastModifiedBy>Carolle TIGNOKPA</cp:lastModifiedBy>
  <cp:revision>1</cp:revision>
  <dcterms:created xsi:type="dcterms:W3CDTF">2025-08-01T12:33:05Z</dcterms:created>
  <dcterms:modified xsi:type="dcterms:W3CDTF">2025-08-01T14:56:49Z</dcterms:modified>
</cp:coreProperties>
</file>